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  <p:sldMasterId id="2147483723" r:id="rId2"/>
    <p:sldMasterId id="2147483780" r:id="rId3"/>
    <p:sldMasterId id="2147483854" r:id="rId4"/>
  </p:sldMasterIdLst>
  <p:notesMasterIdLst>
    <p:notesMasterId r:id="rId34"/>
  </p:notesMasterIdLst>
  <p:sldIdLst>
    <p:sldId id="479" r:id="rId5"/>
    <p:sldId id="257" r:id="rId6"/>
    <p:sldId id="448" r:id="rId7"/>
    <p:sldId id="455" r:id="rId8"/>
    <p:sldId id="453" r:id="rId9"/>
    <p:sldId id="480" r:id="rId10"/>
    <p:sldId id="426" r:id="rId11"/>
    <p:sldId id="481" r:id="rId12"/>
    <p:sldId id="449" r:id="rId13"/>
    <p:sldId id="456" r:id="rId14"/>
    <p:sldId id="450" r:id="rId15"/>
    <p:sldId id="432" r:id="rId16"/>
    <p:sldId id="435" r:id="rId17"/>
    <p:sldId id="461" r:id="rId18"/>
    <p:sldId id="438" r:id="rId19"/>
    <p:sldId id="440" r:id="rId20"/>
    <p:sldId id="473" r:id="rId21"/>
    <p:sldId id="465" r:id="rId22"/>
    <p:sldId id="468" r:id="rId23"/>
    <p:sldId id="467" r:id="rId24"/>
    <p:sldId id="466" r:id="rId25"/>
    <p:sldId id="419" r:id="rId26"/>
    <p:sldId id="483" r:id="rId27"/>
    <p:sldId id="420" r:id="rId28"/>
    <p:sldId id="452" r:id="rId29"/>
    <p:sldId id="482" r:id="rId30"/>
    <p:sldId id="460" r:id="rId31"/>
    <p:sldId id="458" r:id="rId32"/>
    <p:sldId id="474" r:id="rId33"/>
  </p:sldIdLst>
  <p:sldSz cx="12192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2" autoAdjust="0"/>
    <p:restoredTop sz="86700" autoAdjust="0"/>
  </p:normalViewPr>
  <p:slideViewPr>
    <p:cSldViewPr snapToGrid="0">
      <p:cViewPr varScale="1">
        <p:scale>
          <a:sx n="76" d="100"/>
          <a:sy n="76" d="100"/>
        </p:scale>
        <p:origin x="10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image" Target="../media/image3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 panose="02080604020202020204" charset="0"/>
              </a:rPr>
              <a:t>Click to edit the notes format</a:t>
            </a:r>
          </a:p>
        </p:txBody>
      </p:sp>
      <p:sp>
        <p:nvSpPr>
          <p:cNvPr id="11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</a:p>
        </p:txBody>
      </p:sp>
      <p:sp>
        <p:nvSpPr>
          <p:cNvPr id="119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</a:p>
        </p:txBody>
      </p:sp>
      <p:sp>
        <p:nvSpPr>
          <p:cNvPr id="120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</a:p>
        </p:txBody>
      </p:sp>
      <p:sp>
        <p:nvSpPr>
          <p:cNvPr id="121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5DBA8B43-B40C-4E63-B06E-EA5B0E940BA6}" type="slidenum">
              <a:rPr lang="en-US" sz="1400">
                <a:latin typeface="Times New Roman"/>
              </a:rPr>
              <a:t>‹#›</a:t>
            </a:fld>
            <a:endParaRPr lang="en-US" sz="1400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0724" name="灯片编号占位符 6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58FD09D-9747-4301-B11D-279494702CC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5074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DBA8B43-B40C-4E63-B06E-EA5B0E940BA6}" type="slidenum">
              <a:rPr lang="en-US" sz="1400" smtClean="0">
                <a:latin typeface="Times New Roman"/>
              </a:rPr>
              <a:t>2</a:t>
            </a:fld>
            <a:endParaRPr lang="en-US" sz="140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13071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Majorana</a:t>
            </a:r>
            <a:r>
              <a:rPr lang="en-US" baseline="0" dirty="0" smtClean="0"/>
              <a:t> N; </a:t>
            </a:r>
          </a:p>
          <a:p>
            <a:r>
              <a:rPr lang="en-US" sz="1800" b="0" i="0" u="none" strike="noStrike" baseline="0" dirty="0" smtClean="0"/>
              <a:t>three charged leptons in any combination of electrons and muons, excluding those events containing three leptons of the same charge;</a:t>
            </a:r>
          </a:p>
          <a:p>
            <a:r>
              <a:rPr lang="en-US" dirty="0" smtClean="0"/>
              <a:t>To extract values of </a:t>
            </a:r>
            <a:r>
              <a:rPr lang="en-US" altLang="zh-CN" dirty="0" smtClean="0"/>
              <a:t>|</a:t>
            </a:r>
            <a:r>
              <a:rPr lang="en-US" dirty="0" err="1" smtClean="0"/>
              <a:t>VeN</a:t>
            </a:r>
            <a:r>
              <a:rPr lang="en-US" altLang="zh-CN" dirty="0" smtClean="0"/>
              <a:t>|^2</a:t>
            </a:r>
            <a:r>
              <a:rPr lang="en-US" dirty="0" smtClean="0"/>
              <a:t> and |</a:t>
            </a:r>
            <a:r>
              <a:rPr lang="en-US" dirty="0" err="1" smtClean="0"/>
              <a:t>VmN</a:t>
            </a:r>
            <a:r>
              <a:rPr lang="en-US" dirty="0" smtClean="0"/>
              <a:t>|^2 separately, the results for both the low- and high-mass</a:t>
            </a:r>
            <a:r>
              <a:rPr lang="en-US" baseline="0" dirty="0" smtClean="0"/>
              <a:t> </a:t>
            </a:r>
            <a:r>
              <a:rPr lang="en-US" dirty="0" smtClean="0"/>
              <a:t>regions are obtained for events with &gt;=</a:t>
            </a:r>
            <a:r>
              <a:rPr lang="en-US" baseline="0" dirty="0" smtClean="0"/>
              <a:t> </a:t>
            </a:r>
            <a:r>
              <a:rPr lang="en-US" dirty="0" smtClean="0"/>
              <a:t>2 electrons or &gt;=</a:t>
            </a:r>
            <a:r>
              <a:rPr lang="en-US" baseline="0" dirty="0" smtClean="0"/>
              <a:t> </a:t>
            </a:r>
            <a:r>
              <a:rPr lang="en-US" dirty="0" smtClean="0"/>
              <a:t>2 muons, respectively;</a:t>
            </a:r>
          </a:p>
          <a:p>
            <a:r>
              <a:rPr lang="en-US" dirty="0" smtClean="0"/>
              <a:t>limits on</a:t>
            </a:r>
            <a:r>
              <a:rPr lang="en-US" baseline="0" dirty="0" smtClean="0"/>
              <a:t> </a:t>
            </a:r>
            <a:r>
              <a:rPr lang="en-US" altLang="zh-CN" dirty="0" smtClean="0"/>
              <a:t>|</a:t>
            </a:r>
            <a:r>
              <a:rPr lang="en-US" dirty="0" err="1" smtClean="0"/>
              <a:t>VeN</a:t>
            </a:r>
            <a:r>
              <a:rPr lang="en-US" altLang="zh-CN" dirty="0" smtClean="0"/>
              <a:t>|^2</a:t>
            </a:r>
            <a:r>
              <a:rPr lang="en-US" dirty="0" smtClean="0"/>
              <a:t> and |</a:t>
            </a:r>
            <a:r>
              <a:rPr lang="en-US" dirty="0" err="1" smtClean="0"/>
              <a:t>VmN</a:t>
            </a:r>
            <a:r>
              <a:rPr lang="en-US" dirty="0" smtClean="0"/>
              <a:t>|^2 separately, while assuming other</a:t>
            </a:r>
            <a:r>
              <a:rPr lang="en-US" baseline="0" dirty="0" smtClean="0"/>
              <a:t> </a:t>
            </a:r>
            <a:r>
              <a:rPr lang="en-US" dirty="0" smtClean="0"/>
              <a:t>matrix elements to be 0.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DBA8B43-B40C-4E63-B06E-EA5B0E940BA6}" type="slidenum">
              <a:rPr lang="en-US" sz="1400" smtClean="0">
                <a:latin typeface="Times New Roman"/>
              </a:rPr>
              <a:t>5</a:t>
            </a:fld>
            <a:endParaRPr lang="en-US" sz="140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88083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low-mass signals the trilepton analysis is more sensitive, since it has both fewer backgrounds from misidentified leptons and higher signal efficiency.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DBA8B43-B40C-4E63-B06E-EA5B0E940BA6}" type="slidenum">
              <a:rPr lang="en-US" sz="1400" smtClean="0">
                <a:latin typeface="Times New Roman"/>
              </a:rPr>
              <a:t>6</a:t>
            </a:fld>
            <a:endParaRPr lang="en-US" sz="140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79622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1800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篇论文都已被</a:t>
            </a:r>
            <a:r>
              <a:rPr lang="en-US" sz="1800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LHC</a:t>
            </a:r>
            <a:r>
              <a:rPr lang="zh-CN" altLang="en-US" sz="1800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CMS</a:t>
            </a:r>
            <a:r>
              <a:rPr lang="zh-CN" altLang="en-US" sz="1800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实验组关注和采纳 </a:t>
            </a:r>
            <a:r>
              <a:rPr lang="nn-NO" altLang="zh-CN" sz="1800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[Phys.Rev.Lett. 120 (2018) no.22, 221801]</a:t>
            </a:r>
            <a:endParaRPr lang="en-US" altLang="zh-CN" sz="1800" kern="100" dirty="0" smtClean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DBA8B43-B40C-4E63-B06E-EA5B0E940BA6}" type="slidenum">
              <a:rPr lang="en-US" sz="1400" smtClean="0">
                <a:latin typeface="Times New Roman"/>
              </a:rPr>
              <a:t>14</a:t>
            </a:fld>
            <a:endParaRPr lang="en-US" sz="140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38280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Identifying correct lepton from N  decay</a:t>
            </a:r>
            <a:r>
              <a:rPr lang="en-US" smtClean="0"/>
              <a:t>:</a:t>
            </a:r>
            <a:r>
              <a:rPr lang="en-US" baseline="0" smtClean="0"/>
              <a:t> on-shell mass of 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DBA8B43-B40C-4E63-B06E-EA5B0E940BA6}" type="slidenum">
              <a:rPr lang="en-US" sz="1400" smtClean="0">
                <a:latin typeface="Times New Roman"/>
              </a:rPr>
              <a:t>18</a:t>
            </a:fld>
            <a:endParaRPr lang="en-US" sz="140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25019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6" name="图片 75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7" name="图片 76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FAD15-C86F-1345-B7A2-8DCB7A8A28E7}" type="datetime2">
              <a:rPr lang="zh-CN" altLang="x-none" smtClean="0"/>
              <a:t>2019年1月22日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01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FAD15-C86F-1345-B7A2-8DCB7A8A28E7}" type="datetime2">
              <a:rPr lang="zh-CN" altLang="x-none" smtClean="0"/>
              <a:t>2019年1月22日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524000" y="731520"/>
            <a:ext cx="8534400" cy="347472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538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30818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40694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21962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4060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0210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1241869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86638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0905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39524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37159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80665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6" name="图片 75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7" name="图片 76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21686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2FAD15-C86F-1345-B7A2-8DCB7A8A28E7}" type="datetime2">
              <a:rPr kumimoji="0" lang="zh-CN" altLang="x-none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2019年1月22日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FEC368-1D7A-4F81-ABF6-AE0E36BAF64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64038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408611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5489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66785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142597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388678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268894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711105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316843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61766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73354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4530231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58027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09434268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922085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48358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30096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white">
          <a:xfrm>
            <a:off x="11988800" y="3048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white">
          <a:xfrm>
            <a:off x="0" y="0"/>
            <a:ext cx="12192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195072" y="6391657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828800" y="2819400"/>
            <a:ext cx="85344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`</a:t>
            </a:r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207264" y="2420112"/>
            <a:ext cx="11777472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203200" y="152400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 dirty="0"/>
          </a:p>
        </p:txBody>
      </p:sp>
      <p:sp>
        <p:nvSpPr>
          <p:cNvPr id="13" name="椭圆 12"/>
          <p:cNvSpPr/>
          <p:nvPr/>
        </p:nvSpPr>
        <p:spPr>
          <a:xfrm>
            <a:off x="5689600" y="2115312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4" name="椭圆 13"/>
          <p:cNvSpPr/>
          <p:nvPr/>
        </p:nvSpPr>
        <p:spPr>
          <a:xfrm>
            <a:off x="5815584" y="2209800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5791200" y="2199451"/>
            <a:ext cx="6096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E9953145-1CAC-4DFE-91EE-497CF5C2B60A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914400" y="381000"/>
            <a:ext cx="103632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485396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`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5815584" y="1026373"/>
            <a:ext cx="609600" cy="441325"/>
          </a:xfrm>
        </p:spPr>
        <p:txBody>
          <a:bodyPr/>
          <a:lstStyle/>
          <a:p>
            <a:pPr>
              <a:defRPr/>
            </a:pPr>
            <a:fld id="{A009C426-BD3D-4DA5-A7B3-F87F222AB17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402336" y="1527048"/>
            <a:ext cx="11338560" cy="45720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733451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white">
          <a:xfrm>
            <a:off x="0" y="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white">
          <a:xfrm>
            <a:off x="11988800" y="1905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white">
          <a:xfrm>
            <a:off x="203200" y="2286000"/>
            <a:ext cx="11777472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207264" y="142352"/>
            <a:ext cx="11777472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824568" y="2743200"/>
            <a:ext cx="8640232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195072" y="6391657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203200" y="152400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`</a:t>
            </a:r>
            <a:endParaRPr lang="zh-CN" altLang="en-US"/>
          </a:p>
        </p:txBody>
      </p:sp>
      <p:sp>
        <p:nvSpPr>
          <p:cNvPr id="8" name="直接连接符 7"/>
          <p:cNvSpPr>
            <a:spLocks noChangeShapeType="1"/>
          </p:cNvSpPr>
          <p:nvPr/>
        </p:nvSpPr>
        <p:spPr bwMode="auto">
          <a:xfrm>
            <a:off x="203200" y="2438400"/>
            <a:ext cx="11777472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0" name="椭圆 9"/>
          <p:cNvSpPr/>
          <p:nvPr/>
        </p:nvSpPr>
        <p:spPr>
          <a:xfrm>
            <a:off x="5689600" y="2115312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椭圆 10"/>
          <p:cNvSpPr/>
          <p:nvPr/>
        </p:nvSpPr>
        <p:spPr>
          <a:xfrm>
            <a:off x="5815584" y="2209800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5791200" y="2199451"/>
            <a:ext cx="6096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FA53275B-7AD2-47D5-9B74-2BAF5DA09248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533400"/>
            <a:ext cx="103632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195883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2336" y="228600"/>
            <a:ext cx="11379200" cy="758952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721600" y="6409944"/>
            <a:ext cx="4059936" cy="365760"/>
          </a:xfrm>
        </p:spPr>
        <p:txBody>
          <a:bodyPr/>
          <a:lstStyle/>
          <a:p>
            <a:pPr>
              <a:defRPr/>
            </a:pPr>
            <a:r>
              <a:rPr lang="en-US" altLang="zh-CN" smtClean="0"/>
              <a:t>`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00F518-FDB6-4021-A43C-985DD6EE170A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8" name="直接连接符 7"/>
          <p:cNvSpPr>
            <a:spLocks noChangeShapeType="1"/>
          </p:cNvSpPr>
          <p:nvPr/>
        </p:nvSpPr>
        <p:spPr bwMode="auto">
          <a:xfrm flipV="1">
            <a:off x="6084107" y="1575653"/>
            <a:ext cx="11895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0" name="内容占位符 9"/>
          <p:cNvSpPr>
            <a:spLocks noGrp="1"/>
          </p:cNvSpPr>
          <p:nvPr>
            <p:ph sz="half" idx="1"/>
          </p:nvPr>
        </p:nvSpPr>
        <p:spPr>
          <a:xfrm>
            <a:off x="402336" y="1371600"/>
            <a:ext cx="53848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2" name="内容占位符 11"/>
          <p:cNvSpPr>
            <a:spLocks noGrp="1"/>
          </p:cNvSpPr>
          <p:nvPr>
            <p:ph sz="half" idx="2"/>
          </p:nvPr>
        </p:nvSpPr>
        <p:spPr>
          <a:xfrm>
            <a:off x="6400800" y="1371600"/>
            <a:ext cx="53848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543290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接连接符 9"/>
          <p:cNvSpPr>
            <a:spLocks noChangeShapeType="1"/>
          </p:cNvSpPr>
          <p:nvPr/>
        </p:nvSpPr>
        <p:spPr bwMode="auto">
          <a:xfrm flipV="1">
            <a:off x="6096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white">
          <a:xfrm>
            <a:off x="0" y="0"/>
            <a:ext cx="12192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white">
          <a:xfrm>
            <a:off x="1198880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1" name="矩形 10"/>
          <p:cNvSpPr/>
          <p:nvPr/>
        </p:nvSpPr>
        <p:spPr>
          <a:xfrm>
            <a:off x="203200" y="1371600"/>
            <a:ext cx="11777472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194564" y="6391656"/>
            <a:ext cx="11777472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02336" y="1524000"/>
            <a:ext cx="5386917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6388441" y="1524000"/>
            <a:ext cx="5389033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`</a:t>
            </a:r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6400" y="6409944"/>
            <a:ext cx="4775200" cy="365760"/>
          </a:xfrm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直接连接符 14"/>
          <p:cNvSpPr>
            <a:spLocks noChangeShapeType="1"/>
          </p:cNvSpPr>
          <p:nvPr/>
        </p:nvSpPr>
        <p:spPr bwMode="auto">
          <a:xfrm>
            <a:off x="203200" y="1280160"/>
            <a:ext cx="11777472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203200" y="155448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 dirty="0"/>
          </a:p>
        </p:txBody>
      </p:sp>
      <p:sp>
        <p:nvSpPr>
          <p:cNvPr id="24" name="内容占位符 23"/>
          <p:cNvSpPr>
            <a:spLocks noGrp="1"/>
          </p:cNvSpPr>
          <p:nvPr>
            <p:ph sz="quarter" idx="2"/>
          </p:nvPr>
        </p:nvSpPr>
        <p:spPr>
          <a:xfrm>
            <a:off x="402336" y="2471383"/>
            <a:ext cx="5388864" cy="3818404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6" name="内容占位符 25"/>
          <p:cNvSpPr>
            <a:spLocks noGrp="1"/>
          </p:cNvSpPr>
          <p:nvPr>
            <p:ph sz="quarter" idx="4"/>
          </p:nvPr>
        </p:nvSpPr>
        <p:spPr>
          <a:xfrm>
            <a:off x="6400800" y="2471383"/>
            <a:ext cx="5384800" cy="3822192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5" name="椭圆 24"/>
          <p:cNvSpPr/>
          <p:nvPr/>
        </p:nvSpPr>
        <p:spPr>
          <a:xfrm>
            <a:off x="5689600" y="956036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7" name="椭圆 26"/>
          <p:cNvSpPr/>
          <p:nvPr/>
        </p:nvSpPr>
        <p:spPr>
          <a:xfrm>
            <a:off x="5815584" y="1050524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5791200" y="1042417"/>
            <a:ext cx="609600" cy="4413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BF306320-ACBC-492D-9BB1-33DF5226EF88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784715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`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5791200" y="1036021"/>
            <a:ext cx="609600" cy="441325"/>
          </a:xfrm>
        </p:spPr>
        <p:txBody>
          <a:bodyPr/>
          <a:lstStyle/>
          <a:p>
            <a:pPr>
              <a:defRPr/>
            </a:pPr>
            <a:fld id="{1392F8C3-2C4C-4D4B-8D2F-14F75185191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280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white">
          <a:xfrm>
            <a:off x="0" y="0"/>
            <a:ext cx="12192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white">
          <a:xfrm>
            <a:off x="1198880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195072" y="6391657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203200" y="158496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`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5689600" y="6324600"/>
            <a:ext cx="8128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C5E3CE0-ACCD-4DD5-A531-13D1493FEDF3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446008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203200" y="152400"/>
            <a:ext cx="11777472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white">
          <a:xfrm>
            <a:off x="1198880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white">
          <a:xfrm>
            <a:off x="0" y="0"/>
            <a:ext cx="12192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3" name="矩形 12"/>
          <p:cNvSpPr/>
          <p:nvPr/>
        </p:nvSpPr>
        <p:spPr>
          <a:xfrm>
            <a:off x="203200" y="609600"/>
            <a:ext cx="36576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8000" y="914400"/>
            <a:ext cx="31496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508000" y="1981201"/>
            <a:ext cx="31496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203200" y="152400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 dirty="0"/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203200" y="533400"/>
            <a:ext cx="11777472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20" name="内容占位符 19"/>
          <p:cNvSpPr>
            <a:spLocks noGrp="1"/>
          </p:cNvSpPr>
          <p:nvPr>
            <p:ph sz="quarter" idx="1"/>
          </p:nvPr>
        </p:nvSpPr>
        <p:spPr>
          <a:xfrm>
            <a:off x="4165600" y="685800"/>
            <a:ext cx="7518400" cy="54102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0" name="椭圆 9"/>
          <p:cNvSpPr/>
          <p:nvPr/>
        </p:nvSpPr>
        <p:spPr>
          <a:xfrm>
            <a:off x="1727200" y="228600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椭圆 10"/>
          <p:cNvSpPr/>
          <p:nvPr/>
        </p:nvSpPr>
        <p:spPr>
          <a:xfrm>
            <a:off x="1853184" y="323088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828800" y="312739"/>
            <a:ext cx="6096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30CDBFC7-5ED4-4EB6-AAAE-50D58C52C751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199136" y="6388386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`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2336" y="6410848"/>
            <a:ext cx="4511040" cy="365760"/>
          </a:xfrm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099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直接连接符 20"/>
          <p:cNvSpPr>
            <a:spLocks noChangeShapeType="1"/>
          </p:cNvSpPr>
          <p:nvPr/>
        </p:nvSpPr>
        <p:spPr bwMode="auto">
          <a:xfrm>
            <a:off x="203200" y="533400"/>
            <a:ext cx="11777472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white">
          <a:xfrm>
            <a:off x="1198880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white">
          <a:xfrm>
            <a:off x="0" y="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 dirty="0"/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203200" y="152400"/>
            <a:ext cx="11777472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8" name="矩形 7"/>
          <p:cNvSpPr/>
          <p:nvPr/>
        </p:nvSpPr>
        <p:spPr>
          <a:xfrm>
            <a:off x="203200" y="609600"/>
            <a:ext cx="36576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203200" y="155448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 dirty="0"/>
          </a:p>
        </p:txBody>
      </p:sp>
      <p:sp>
        <p:nvSpPr>
          <p:cNvPr id="12" name="椭圆 11"/>
          <p:cNvSpPr/>
          <p:nvPr/>
        </p:nvSpPr>
        <p:spPr>
          <a:xfrm>
            <a:off x="1727200" y="228600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3" name="椭圆 12"/>
          <p:cNvSpPr/>
          <p:nvPr/>
        </p:nvSpPr>
        <p:spPr>
          <a:xfrm>
            <a:off x="1853184" y="323088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828800" y="312739"/>
            <a:ext cx="609600" cy="441325"/>
          </a:xfrm>
        </p:spPr>
        <p:txBody>
          <a:bodyPr/>
          <a:lstStyle/>
          <a:p>
            <a:pPr>
              <a:defRPr/>
            </a:pPr>
            <a:fld id="{50856145-48C4-48D9-BC58-8EA9BEBDA1E2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00500" y="5029200"/>
            <a:ext cx="78232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000500" y="609600"/>
            <a:ext cx="78232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08000" y="990600"/>
            <a:ext cx="32512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199136" y="6388386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717536" y="6404984"/>
            <a:ext cx="4059936" cy="365760"/>
          </a:xfrm>
        </p:spPr>
        <p:txBody>
          <a:bodyPr/>
          <a:lstStyle/>
          <a:p>
            <a:pPr>
              <a:defRPr/>
            </a:pPr>
            <a:r>
              <a:rPr lang="en-US" altLang="zh-CN" smtClean="0"/>
              <a:t>`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2336" y="6410848"/>
            <a:ext cx="4779264" cy="365760"/>
          </a:xfrm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0645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`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497A15-E7D3-4BBE-9A87-7D67991D821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51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white">
          <a:xfrm>
            <a:off x="9347200" y="0"/>
            <a:ext cx="28448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white">
          <a:xfrm>
            <a:off x="0" y="0"/>
            <a:ext cx="12192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195072" y="6391657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203200" y="155448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 dirty="0"/>
          </a:p>
        </p:txBody>
      </p:sp>
      <p:sp>
        <p:nvSpPr>
          <p:cNvPr id="13" name="直接连接符 12"/>
          <p:cNvSpPr>
            <a:spLocks noChangeShapeType="1"/>
          </p:cNvSpPr>
          <p:nvPr/>
        </p:nvSpPr>
        <p:spPr bwMode="auto">
          <a:xfrm rot="5400000">
            <a:off x="6403340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4" name="椭圆 13"/>
          <p:cNvSpPr/>
          <p:nvPr/>
        </p:nvSpPr>
        <p:spPr>
          <a:xfrm>
            <a:off x="9119616" y="2925763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5" name="椭圆 14"/>
          <p:cNvSpPr/>
          <p:nvPr/>
        </p:nvSpPr>
        <p:spPr>
          <a:xfrm>
            <a:off x="9245600" y="3020251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221216" y="3009902"/>
            <a:ext cx="609600" cy="441325"/>
          </a:xfrm>
        </p:spPr>
        <p:txBody>
          <a:bodyPr/>
          <a:lstStyle/>
          <a:p>
            <a:pPr>
              <a:defRPr/>
            </a:pPr>
            <a:fld id="{E14FF605-3201-47F3-936A-83FF5172B7EF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06400" y="304800"/>
            <a:ext cx="8737600" cy="5821366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`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55200" y="304802"/>
            <a:ext cx="1930400" cy="5851525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085719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zh-CN" sz="4400">
                <a:solidFill>
                  <a:srgbClr val="000000"/>
                </a:solidFill>
                <a:latin typeface="Arial" panose="02080604020202020204" charset="0"/>
                <a:ea typeface="方正书宋_GBK" charset="-122"/>
              </a:rPr>
              <a:t>Click to edit the title text format单击此处编辑母版标题样式</a:t>
            </a: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10972440" cy="45255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buSzPct val="45000"/>
              <a:buFont typeface="StarSymbol"/>
              <a:buChar char=""/>
            </a:pPr>
            <a:r>
              <a:rPr lang="zh-CN" sz="3200">
                <a:solidFill>
                  <a:srgbClr val="000000"/>
                </a:solidFill>
                <a:latin typeface="Arial" panose="02080604020202020204" charset="0"/>
                <a:ea typeface="方正书宋_GBK" charset="-122"/>
              </a:rPr>
              <a:t>Click to edit the outline text format</a:t>
            </a:r>
          </a:p>
          <a:p>
            <a:pPr lvl="1">
              <a:buSzPct val="75000"/>
              <a:buFont typeface="StarSymbol"/>
              <a:buChar char=""/>
            </a:pPr>
            <a:r>
              <a:rPr lang="zh-CN" sz="3200">
                <a:solidFill>
                  <a:srgbClr val="000000"/>
                </a:solidFill>
                <a:latin typeface="Arial" panose="02080604020202020204" charset="0"/>
                <a:ea typeface="方正书宋_GBK" charset="-122"/>
              </a:rPr>
              <a:t>Second Outline Level</a:t>
            </a:r>
          </a:p>
          <a:p>
            <a:pPr lvl="2">
              <a:buSzPct val="45000"/>
              <a:buFont typeface="StarSymbol"/>
              <a:buChar char=""/>
            </a:pPr>
            <a:r>
              <a:rPr lang="zh-CN" sz="3200">
                <a:solidFill>
                  <a:srgbClr val="000000"/>
                </a:solidFill>
                <a:latin typeface="Arial" panose="02080604020202020204" charset="0"/>
                <a:ea typeface="方正书宋_GBK" charset="-122"/>
              </a:rPr>
              <a:t>Third Outline Level</a:t>
            </a:r>
          </a:p>
          <a:p>
            <a:pPr lvl="3">
              <a:buSzPct val="75000"/>
              <a:buFont typeface="StarSymbol"/>
              <a:buChar char=""/>
            </a:pPr>
            <a:r>
              <a:rPr lang="zh-CN" sz="3200">
                <a:solidFill>
                  <a:srgbClr val="000000"/>
                </a:solidFill>
                <a:latin typeface="Arial" panose="02080604020202020204" charset="0"/>
                <a:ea typeface="方正书宋_GBK" charset="-122"/>
              </a:rPr>
              <a:t>Fourth Outline Level</a:t>
            </a:r>
          </a:p>
          <a:p>
            <a:pPr lvl="4">
              <a:buSzPct val="45000"/>
              <a:buFont typeface="StarSymbol"/>
              <a:buChar char=""/>
            </a:pPr>
            <a:r>
              <a:rPr lang="zh-CN" sz="3200">
                <a:solidFill>
                  <a:srgbClr val="000000"/>
                </a:solidFill>
                <a:latin typeface="Arial" panose="02080604020202020204" charset="0"/>
                <a:ea typeface="方正书宋_GBK" charset="-122"/>
              </a:rPr>
              <a:t>Fifth Outline Level</a:t>
            </a:r>
          </a:p>
          <a:p>
            <a:pPr lvl="5">
              <a:buSzPct val="45000"/>
              <a:buFont typeface="StarSymbol"/>
              <a:buChar char=""/>
            </a:pPr>
            <a:r>
              <a:rPr lang="zh-CN" sz="3200">
                <a:solidFill>
                  <a:srgbClr val="000000"/>
                </a:solidFill>
                <a:latin typeface="Arial" panose="02080604020202020204" charset="0"/>
                <a:ea typeface="方正书宋_GBK" charset="-122"/>
              </a:rPr>
              <a:t>Sixth Outline Level</a:t>
            </a:r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lang="zh-CN" sz="3200">
                <a:solidFill>
                  <a:srgbClr val="000000"/>
                </a:solidFill>
                <a:latin typeface="Arial" panose="02080604020202020204" charset="0"/>
                <a:ea typeface="方正书宋_GBK" charset="-122"/>
              </a:rPr>
              <a:t>Seventh Outline Level单击此处编辑母版文本样式</a:t>
            </a:r>
          </a:p>
          <a:p>
            <a:pPr lvl="1">
              <a:lnSpc>
                <a:spcPct val="100000"/>
              </a:lnSpc>
              <a:buFont typeface="StarSymbol"/>
              <a:buChar char=""/>
            </a:pPr>
            <a:r>
              <a:rPr lang="zh-CN" sz="2800">
                <a:solidFill>
                  <a:srgbClr val="000000"/>
                </a:solidFill>
                <a:latin typeface="Arial" panose="02080604020202020204" charset="0"/>
                <a:ea typeface="方正书宋_GBK" charset="-122"/>
              </a:rPr>
              <a:t>第二级</a:t>
            </a:r>
          </a:p>
          <a:p>
            <a:pPr lvl="2">
              <a:lnSpc>
                <a:spcPct val="100000"/>
              </a:lnSpc>
              <a:buFont typeface="StarSymbol"/>
              <a:buChar char=""/>
            </a:pPr>
            <a:r>
              <a:rPr lang="zh-CN" sz="2400">
                <a:solidFill>
                  <a:srgbClr val="000000"/>
                </a:solidFill>
                <a:latin typeface="Arial" panose="02080604020202020204" charset="0"/>
                <a:ea typeface="方正书宋_GBK" charset="-122"/>
              </a:rPr>
              <a:t>第三级</a:t>
            </a:r>
          </a:p>
          <a:p>
            <a:pPr lvl="3">
              <a:lnSpc>
                <a:spcPct val="100000"/>
              </a:lnSpc>
              <a:buFont typeface="StarSymbol"/>
              <a:buChar char=""/>
            </a:pPr>
            <a:r>
              <a:rPr lang="zh-CN" sz="2000">
                <a:solidFill>
                  <a:srgbClr val="000000"/>
                </a:solidFill>
                <a:latin typeface="Arial" panose="02080604020202020204" charset="0"/>
                <a:ea typeface="方正书宋_GBK" charset="-122"/>
              </a:rPr>
              <a:t>第四级</a:t>
            </a:r>
          </a:p>
          <a:p>
            <a:pPr lvl="4">
              <a:lnSpc>
                <a:spcPct val="100000"/>
              </a:lnSpc>
              <a:buFont typeface="StarSymbol"/>
              <a:buChar char="»"/>
            </a:pPr>
            <a:r>
              <a:rPr lang="zh-CN" sz="2000">
                <a:solidFill>
                  <a:srgbClr val="000000"/>
                </a:solidFill>
                <a:latin typeface="Arial" panose="02080604020202020204" charset="0"/>
                <a:ea typeface="方正书宋_GBK" charset="-122"/>
              </a:rPr>
              <a:t>第五级</a:t>
            </a: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609480" y="6245280"/>
            <a:ext cx="2844360" cy="47592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4165560" y="6245280"/>
            <a:ext cx="3860280" cy="47592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8737560" y="6245280"/>
            <a:ext cx="2844360" cy="47592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762" r:id="rId13"/>
    <p:sldLayoutId id="2147483853" r:id="rId14"/>
  </p:sldLayoutIdLst>
  <p:hf hdr="0" ftr="0" dt="0"/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zh-CN" sz="4400">
                <a:solidFill>
                  <a:srgbClr val="000000"/>
                </a:solidFill>
                <a:latin typeface="Arial" panose="02080604020202020204" charset="0"/>
                <a:ea typeface="方正书宋_GBK" charset="-122"/>
              </a:rPr>
              <a:t>Click to edit the title text format单击此处编辑母版标题样式</a:t>
            </a: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10972440" cy="45255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buSzPct val="45000"/>
              <a:buFont typeface="StarSymbol"/>
              <a:buChar char=""/>
            </a:pPr>
            <a:r>
              <a:rPr lang="zh-CN" sz="3200">
                <a:solidFill>
                  <a:srgbClr val="000000"/>
                </a:solidFill>
                <a:latin typeface="Arial" panose="02080604020202020204" charset="0"/>
                <a:ea typeface="方正书宋_GBK" charset="-122"/>
              </a:rPr>
              <a:t>Click to edit the outline text format</a:t>
            </a:r>
          </a:p>
          <a:p>
            <a:pPr lvl="1">
              <a:buSzPct val="75000"/>
              <a:buFont typeface="StarSymbol"/>
              <a:buChar char=""/>
            </a:pPr>
            <a:r>
              <a:rPr lang="zh-CN" sz="3200">
                <a:solidFill>
                  <a:srgbClr val="000000"/>
                </a:solidFill>
                <a:latin typeface="Arial" panose="02080604020202020204" charset="0"/>
                <a:ea typeface="方正书宋_GBK" charset="-122"/>
              </a:rPr>
              <a:t>Second Outline Level</a:t>
            </a:r>
          </a:p>
          <a:p>
            <a:pPr lvl="2">
              <a:buSzPct val="45000"/>
              <a:buFont typeface="StarSymbol"/>
              <a:buChar char=""/>
            </a:pPr>
            <a:r>
              <a:rPr lang="zh-CN" sz="3200">
                <a:solidFill>
                  <a:srgbClr val="000000"/>
                </a:solidFill>
                <a:latin typeface="Arial" panose="02080604020202020204" charset="0"/>
                <a:ea typeface="方正书宋_GBK" charset="-122"/>
              </a:rPr>
              <a:t>Third Outline Level</a:t>
            </a:r>
          </a:p>
          <a:p>
            <a:pPr lvl="3">
              <a:buSzPct val="75000"/>
              <a:buFont typeface="StarSymbol"/>
              <a:buChar char=""/>
            </a:pPr>
            <a:r>
              <a:rPr lang="zh-CN" sz="3200">
                <a:solidFill>
                  <a:srgbClr val="000000"/>
                </a:solidFill>
                <a:latin typeface="Arial" panose="02080604020202020204" charset="0"/>
                <a:ea typeface="方正书宋_GBK" charset="-122"/>
              </a:rPr>
              <a:t>Fourth Outline Level</a:t>
            </a:r>
          </a:p>
          <a:p>
            <a:pPr lvl="4">
              <a:buSzPct val="45000"/>
              <a:buFont typeface="StarSymbol"/>
              <a:buChar char=""/>
            </a:pPr>
            <a:r>
              <a:rPr lang="zh-CN" sz="3200">
                <a:solidFill>
                  <a:srgbClr val="000000"/>
                </a:solidFill>
                <a:latin typeface="Arial" panose="02080604020202020204" charset="0"/>
                <a:ea typeface="方正书宋_GBK" charset="-122"/>
              </a:rPr>
              <a:t>Fifth Outline Level</a:t>
            </a:r>
          </a:p>
          <a:p>
            <a:pPr lvl="5">
              <a:buSzPct val="45000"/>
              <a:buFont typeface="StarSymbol"/>
              <a:buChar char=""/>
            </a:pPr>
            <a:r>
              <a:rPr lang="zh-CN" sz="3200">
                <a:solidFill>
                  <a:srgbClr val="000000"/>
                </a:solidFill>
                <a:latin typeface="Arial" panose="02080604020202020204" charset="0"/>
                <a:ea typeface="方正书宋_GBK" charset="-122"/>
              </a:rPr>
              <a:t>Sixth Outline Level</a:t>
            </a:r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lang="zh-CN" sz="3200">
                <a:solidFill>
                  <a:srgbClr val="000000"/>
                </a:solidFill>
                <a:latin typeface="Arial" panose="02080604020202020204" charset="0"/>
                <a:ea typeface="方正书宋_GBK" charset="-122"/>
              </a:rPr>
              <a:t>Seventh Outline Level单击此处编辑母版文本样式</a:t>
            </a:r>
          </a:p>
          <a:p>
            <a:pPr lvl="1">
              <a:lnSpc>
                <a:spcPct val="100000"/>
              </a:lnSpc>
              <a:buFont typeface="StarSymbol"/>
              <a:buChar char=""/>
            </a:pPr>
            <a:r>
              <a:rPr lang="zh-CN" sz="2800">
                <a:solidFill>
                  <a:srgbClr val="000000"/>
                </a:solidFill>
                <a:latin typeface="Arial" panose="02080604020202020204" charset="0"/>
                <a:ea typeface="方正书宋_GBK" charset="-122"/>
              </a:rPr>
              <a:t>第二级</a:t>
            </a:r>
          </a:p>
          <a:p>
            <a:pPr lvl="2">
              <a:lnSpc>
                <a:spcPct val="100000"/>
              </a:lnSpc>
              <a:buFont typeface="StarSymbol"/>
              <a:buChar char=""/>
            </a:pPr>
            <a:r>
              <a:rPr lang="zh-CN" sz="2400">
                <a:solidFill>
                  <a:srgbClr val="000000"/>
                </a:solidFill>
                <a:latin typeface="Arial" panose="02080604020202020204" charset="0"/>
                <a:ea typeface="方正书宋_GBK" charset="-122"/>
              </a:rPr>
              <a:t>第三级</a:t>
            </a:r>
          </a:p>
          <a:p>
            <a:pPr lvl="3">
              <a:lnSpc>
                <a:spcPct val="100000"/>
              </a:lnSpc>
              <a:buFont typeface="StarSymbol"/>
              <a:buChar char=""/>
            </a:pPr>
            <a:r>
              <a:rPr lang="zh-CN" sz="2000">
                <a:solidFill>
                  <a:srgbClr val="000000"/>
                </a:solidFill>
                <a:latin typeface="Arial" panose="02080604020202020204" charset="0"/>
                <a:ea typeface="方正书宋_GBK" charset="-122"/>
              </a:rPr>
              <a:t>第四级</a:t>
            </a:r>
          </a:p>
          <a:p>
            <a:pPr lvl="4">
              <a:lnSpc>
                <a:spcPct val="100000"/>
              </a:lnSpc>
              <a:buFont typeface="StarSymbol"/>
              <a:buChar char="»"/>
            </a:pPr>
            <a:r>
              <a:rPr lang="zh-CN" sz="2000">
                <a:solidFill>
                  <a:srgbClr val="000000"/>
                </a:solidFill>
                <a:latin typeface="Arial" panose="02080604020202020204" charset="0"/>
                <a:ea typeface="方正书宋_GBK" charset="-122"/>
              </a:rPr>
              <a:t>第五级</a:t>
            </a: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609480" y="6245280"/>
            <a:ext cx="2844360" cy="47592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4165560" y="6245280"/>
            <a:ext cx="3860280" cy="47592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8737560" y="6245280"/>
            <a:ext cx="2844360" cy="47592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1976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</p:sldLayoutIdLst>
  <p:hf hdr="0" ftr="0" dt="0"/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221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white">
          <a:xfrm>
            <a:off x="0" y="1"/>
            <a:ext cx="12192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white">
          <a:xfrm>
            <a:off x="1198880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199136" y="6388386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7721600" y="6404984"/>
            <a:ext cx="4059936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altLang="zh-CN" smtClean="0"/>
              <a:t>`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6400" y="6410848"/>
            <a:ext cx="4775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203200" y="155448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 dirty="0"/>
          </a:p>
        </p:txBody>
      </p:sp>
      <p:sp>
        <p:nvSpPr>
          <p:cNvPr id="10" name="直接连接符 9"/>
          <p:cNvSpPr>
            <a:spLocks noChangeShapeType="1"/>
          </p:cNvSpPr>
          <p:nvPr/>
        </p:nvSpPr>
        <p:spPr bwMode="auto">
          <a:xfrm>
            <a:off x="203200" y="1276743"/>
            <a:ext cx="1177747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2" name="椭圆 11"/>
          <p:cNvSpPr/>
          <p:nvPr/>
        </p:nvSpPr>
        <p:spPr>
          <a:xfrm>
            <a:off x="5689600" y="956036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5" name="椭圆 14"/>
          <p:cNvSpPr/>
          <p:nvPr/>
        </p:nvSpPr>
        <p:spPr>
          <a:xfrm>
            <a:off x="5815584" y="1050524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5791200" y="1040175"/>
            <a:ext cx="6096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5088FE81-6439-46B7-BD18-DDDB42409793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02336" y="228600"/>
            <a:ext cx="113792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02336" y="1524000"/>
            <a:ext cx="113792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00611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</p:sldLayoutIdLst>
  <p:hf hdr="0" ftr="0" dt="0"/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6.emf"/><Relationship Id="rId7" Type="http://schemas.openxmlformats.org/officeDocument/2006/relationships/image" Target="../media/image35.e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40.png"/><Relationship Id="rId5" Type="http://schemas.openxmlformats.org/officeDocument/2006/relationships/image" Target="../media/image34.emf"/><Relationship Id="rId10" Type="http://schemas.openxmlformats.org/officeDocument/2006/relationships/image" Target="../media/image39.e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8.emf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0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7.png"/><Relationship Id="rId11" Type="http://schemas.openxmlformats.org/officeDocument/2006/relationships/image" Target="../media/image70.png"/><Relationship Id="rId5" Type="http://schemas.openxmlformats.org/officeDocument/2006/relationships/image" Target="../media/image66.png"/><Relationship Id="rId10" Type="http://schemas.openxmlformats.org/officeDocument/2006/relationships/image" Target="../media/image69.png"/><Relationship Id="rId4" Type="http://schemas.openxmlformats.org/officeDocument/2006/relationships/image" Target="../media/image65.png"/><Relationship Id="rId9" Type="http://schemas.openxmlformats.org/officeDocument/2006/relationships/image" Target="../media/image7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0.png"/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3.png"/><Relationship Id="rId5" Type="http://schemas.openxmlformats.org/officeDocument/2006/relationships/image" Target="../media/image780.png"/><Relationship Id="rId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50.png"/><Relationship Id="rId4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84.png"/><Relationship Id="rId5" Type="http://schemas.openxmlformats.org/officeDocument/2006/relationships/image" Target="../media/image91.png"/><Relationship Id="rId10" Type="http://schemas.openxmlformats.org/officeDocument/2006/relationships/image" Target="../media/image83.png"/><Relationship Id="rId4" Type="http://schemas.openxmlformats.org/officeDocument/2006/relationships/image" Target="../media/image901.png"/><Relationship Id="rId9" Type="http://schemas.openxmlformats.org/officeDocument/2006/relationships/image" Target="../media/image9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820.png"/><Relationship Id="rId4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0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oleObject" Target="../embeddings/oleObject1.bin"/><Relationship Id="rId7" Type="http://schemas.openxmlformats.org/officeDocument/2006/relationships/image" Target="../media/image13.emf"/><Relationship Id="rId12" Type="http://schemas.openxmlformats.org/officeDocument/2006/relationships/image" Target="../media/image16.png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emf"/><Relationship Id="rId11" Type="http://schemas.openxmlformats.org/officeDocument/2006/relationships/image" Target="../media/image15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2.emf"/><Relationship Id="rId4" Type="http://schemas.openxmlformats.org/officeDocument/2006/relationships/image" Target="../media/image10.emf"/><Relationship Id="rId9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32.png"/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12" Type="http://schemas.openxmlformats.org/officeDocument/2006/relationships/image" Target="../media/image31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7.emf"/><Relationship Id="rId11" Type="http://schemas.openxmlformats.org/officeDocument/2006/relationships/image" Target="../media/image30.emf"/><Relationship Id="rId5" Type="http://schemas.openxmlformats.org/officeDocument/2006/relationships/image" Target="../media/image26.png"/><Relationship Id="rId10" Type="http://schemas.openxmlformats.org/officeDocument/2006/relationships/image" Target="../media/image29.emf"/><Relationship Id="rId4" Type="http://schemas.openxmlformats.org/officeDocument/2006/relationships/image" Target="../media/image25.emf"/><Relationship Id="rId9" Type="http://schemas.openxmlformats.org/officeDocument/2006/relationships/image" Target="../media/image23.emf"/><Relationship Id="rId1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3420" y="466344"/>
            <a:ext cx="10799064" cy="533400"/>
          </a:xfrm>
        </p:spPr>
        <p:txBody>
          <a:bodyPr>
            <a:noAutofit/>
          </a:bodyPr>
          <a:lstStyle/>
          <a:p>
            <a:r>
              <a:rPr kumimoji="1" lang="en-US" altLang="zh-CN" sz="3600" b="1" dirty="0">
                <a:solidFill>
                  <a:prstClr val="black"/>
                </a:solidFill>
                <a:latin typeface="Arial"/>
                <a:ea typeface="黑体" panose="02010609060101010101" pitchFamily="49" charset="-122"/>
                <a:cs typeface="Arial"/>
              </a:rPr>
              <a:t>Sterile </a:t>
            </a:r>
            <a:r>
              <a:rPr kumimoji="1" lang="en-US" altLang="zh-CN" sz="3600" b="1" dirty="0" smtClean="0">
                <a:solidFill>
                  <a:prstClr val="black"/>
                </a:solidFill>
                <a:latin typeface="Arial"/>
                <a:ea typeface="黑体" panose="02010609060101010101" pitchFamily="49" charset="-122"/>
                <a:cs typeface="Arial"/>
              </a:rPr>
              <a:t>Neutrinos Searches at Proton </a:t>
            </a:r>
            <a:r>
              <a:rPr kumimoji="1" lang="en-US" altLang="zh-CN" sz="3600" b="1" dirty="0">
                <a:solidFill>
                  <a:prstClr val="black"/>
                </a:solidFill>
                <a:latin typeface="Arial"/>
                <a:ea typeface="黑体" panose="02010609060101010101" pitchFamily="49" charset="-122"/>
                <a:cs typeface="Arial"/>
              </a:rPr>
              <a:t>Colliders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3272338" y="4436621"/>
            <a:ext cx="5764326" cy="190500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80000"/>
              </a:lnSpc>
              <a:buNone/>
            </a:pPr>
            <a:r>
              <a:rPr lang="en-US" altLang="zh-CN" sz="2000" dirty="0" smtClean="0">
                <a:latin typeface="Arial" pitchFamily="34" charset="0"/>
                <a:cs typeface="Arial" pitchFamily="34" charset="0"/>
              </a:rPr>
              <a:t>Kechen </a:t>
            </a:r>
            <a:r>
              <a:rPr lang="en-US" altLang="zh-CN" sz="2000" dirty="0">
                <a:latin typeface="Arial" pitchFamily="34" charset="0"/>
                <a:cs typeface="Arial" pitchFamily="34" charset="0"/>
              </a:rPr>
              <a:t>Wang 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  <a:cs typeface="Arial" pitchFamily="34" charset="0"/>
              </a:rPr>
              <a:t>(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Arial" pitchFamily="34" charset="0"/>
              </a:rPr>
              <a:t>王科臣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  <a:cs typeface="Arial" pitchFamily="34" charset="0"/>
              </a:rPr>
              <a:t>)</a:t>
            </a:r>
            <a:endParaRPr lang="en-US" altLang="zh-CN" sz="1700" dirty="0">
              <a:latin typeface="楷体" panose="02010609060101010101" pitchFamily="49" charset="-122"/>
              <a:ea typeface="楷体" panose="02010609060101010101" pitchFamily="49" charset="-122"/>
              <a:cs typeface="Arial" pitchFamily="34" charset="0"/>
            </a:endParaRPr>
          </a:p>
          <a:p>
            <a:pPr algn="ctr">
              <a:lnSpc>
                <a:spcPct val="80000"/>
              </a:lnSpc>
              <a:buNone/>
            </a:pPr>
            <a:r>
              <a:rPr lang="en-US" altLang="zh-CN" sz="1800" dirty="0" smtClean="0">
                <a:latin typeface="Arial" pitchFamily="34" charset="0"/>
                <a:cs typeface="Arial" pitchFamily="34" charset="0"/>
              </a:rPr>
              <a:t>Wuhan University of Technology (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cs typeface="Arial" pitchFamily="34" charset="0"/>
              </a:rPr>
              <a:t>武汉理工大学</a:t>
            </a:r>
            <a:r>
              <a:rPr lang="en-US" altLang="zh-CN" sz="1800" dirty="0" smtClean="0">
                <a:latin typeface="Arial" pitchFamily="34" charset="0"/>
                <a:cs typeface="Arial" pitchFamily="34" charset="0"/>
              </a:rPr>
              <a:t>)</a:t>
            </a:r>
            <a:endParaRPr lang="en-US" altLang="zh-CN" sz="1800" dirty="0">
              <a:latin typeface="Arial" pitchFamily="34" charset="0"/>
              <a:cs typeface="Arial" pitchFamily="34" charset="0"/>
            </a:endParaRPr>
          </a:p>
          <a:p>
            <a:pPr algn="ctr">
              <a:lnSpc>
                <a:spcPct val="80000"/>
              </a:lnSpc>
              <a:buNone/>
            </a:pPr>
            <a:endParaRPr lang="en-US" altLang="zh-CN" sz="1700" dirty="0">
              <a:latin typeface="Arial" pitchFamily="34" charset="0"/>
              <a:cs typeface="Arial" pitchFamily="34" charset="0"/>
            </a:endParaRPr>
          </a:p>
          <a:p>
            <a:pPr marL="0" indent="0" algn="ctr">
              <a:buNone/>
            </a:pPr>
            <a:r>
              <a:rPr kumimoji="1" lang="en-US" altLang="zh-CN" sz="1800" dirty="0" smtClean="0">
                <a:solidFill>
                  <a:prstClr val="black"/>
                </a:solidFill>
                <a:latin typeface="Arial"/>
                <a:ea typeface="黑体" panose="02010609060101010101" pitchFamily="49" charset="-122"/>
                <a:cs typeface="Arial"/>
              </a:rPr>
              <a:t>Particle Physics Workshop</a:t>
            </a:r>
          </a:p>
          <a:p>
            <a:pPr marL="0" indent="0" algn="ctr">
              <a:buNone/>
            </a:pPr>
            <a:r>
              <a:rPr kumimoji="1" lang="en-US" altLang="zh-CN" sz="1800" dirty="0" smtClean="0">
                <a:solidFill>
                  <a:prstClr val="black"/>
                </a:solidFill>
                <a:latin typeface="Arial"/>
                <a:ea typeface="黑体" panose="02010609060101010101" pitchFamily="49" charset="-122"/>
                <a:cs typeface="Arial"/>
              </a:rPr>
              <a:t>SYSU, Guangzhou, Jan. 22, 2019</a:t>
            </a:r>
            <a:endParaRPr kumimoji="1" lang="en-US" altLang="zh-CN" sz="1800" dirty="0">
              <a:solidFill>
                <a:prstClr val="black"/>
              </a:solidFill>
              <a:latin typeface="Arial"/>
              <a:ea typeface="黑体" panose="02010609060101010101" pitchFamily="49" charset="-122"/>
              <a:cs typeface="Arial"/>
            </a:endParaRPr>
          </a:p>
        </p:txBody>
      </p:sp>
      <p:pic>
        <p:nvPicPr>
          <p:cNvPr id="12" name="Picture 4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9808" y="1407314"/>
            <a:ext cx="4464792" cy="2652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7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3494" y="1405243"/>
            <a:ext cx="4464000" cy="2654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本框 5"/>
          <p:cNvSpPr txBox="1"/>
          <p:nvPr/>
        </p:nvSpPr>
        <p:spPr>
          <a:xfrm>
            <a:off x="3502770" y="5879954"/>
            <a:ext cx="5303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Based on </a:t>
            </a:r>
            <a:r>
              <a:rPr kumimoji="1" lang="en-US" altLang="zh-CN" sz="1200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[JHEP 1810 (2018) 067; </a:t>
            </a:r>
            <a:r>
              <a:rPr kumimoji="1" lang="de-DE" altLang="zh-CN" sz="1200" dirty="0" smtClean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PRD </a:t>
            </a:r>
            <a:r>
              <a:rPr kumimoji="1" lang="en-US" altLang="zh-CN" sz="1200" dirty="0" smtClean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95 </a:t>
            </a:r>
            <a:r>
              <a:rPr kumimoji="1" lang="en-US" altLang="zh-CN" sz="1200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(2017</a:t>
            </a:r>
            <a:r>
              <a:rPr kumimoji="1" lang="en-US" altLang="zh-CN" sz="1200" dirty="0" smtClean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 </a:t>
            </a:r>
            <a:r>
              <a:rPr kumimoji="1" lang="en-US" altLang="zh-CN" sz="1200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115020, </a:t>
            </a:r>
            <a:r>
              <a:rPr kumimoji="1" lang="en-US" altLang="zh-CN" sz="1200" dirty="0" smtClean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CPC 41 </a:t>
            </a:r>
            <a:r>
              <a:rPr kumimoji="1" lang="en-US" altLang="zh-CN" sz="1200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(2017</a:t>
            </a:r>
            <a:r>
              <a:rPr kumimoji="1" lang="en-US" altLang="zh-CN" sz="1200" dirty="0" smtClean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 </a:t>
            </a:r>
            <a:r>
              <a:rPr kumimoji="1" lang="en-US" altLang="zh-CN" sz="1200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103103, </a:t>
            </a:r>
            <a:endParaRPr kumimoji="1" lang="en-US" altLang="zh-CN" sz="1200" dirty="0" smtClean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kumimoji="1" lang="en-US" altLang="zh-CN" sz="1200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 smtClean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       PRD </a:t>
            </a:r>
            <a:r>
              <a:rPr kumimoji="1" lang="en-US" altLang="zh-CN" sz="1200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94 (2016</a:t>
            </a:r>
            <a:r>
              <a:rPr kumimoji="1" lang="en-US" altLang="zh-CN" sz="1200" dirty="0" smtClean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 013005 </a:t>
            </a:r>
            <a:r>
              <a:rPr kumimoji="1" lang="en-US" altLang="zh-CN" sz="1200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7" name="Text Box 5121"/>
          <p:cNvSpPr txBox="1">
            <a:spLocks noChangeArrowheads="1"/>
          </p:cNvSpPr>
          <p:nvPr/>
        </p:nvSpPr>
        <p:spPr bwMode="auto">
          <a:xfrm>
            <a:off x="11229975" y="6367997"/>
            <a:ext cx="73573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FZShuSong-Z01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9pPr>
          </a:lstStyle>
          <a:p>
            <a:pPr algn="r"/>
            <a:fld id="{0BB0AF22-7905-4F36-9F66-4AAC78E7A41D}" type="slidenum">
              <a:rPr lang="en-US" altLang="en-US" sz="1200" smtClean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1</a:t>
            </a:fld>
            <a:r>
              <a:rPr lang="en-US" altLang="en-US" sz="1200" dirty="0" smtClean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/ 22</a:t>
            </a:r>
            <a:endParaRPr lang="en-US" altLang="en-US" sz="1200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764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4645851" y="439501"/>
            <a:ext cx="2750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Collider Simulation</a:t>
            </a:r>
          </a:p>
        </p:txBody>
      </p:sp>
      <p:sp>
        <p:nvSpPr>
          <p:cNvPr id="8" name="矩形 7"/>
          <p:cNvSpPr/>
          <p:nvPr/>
        </p:nvSpPr>
        <p:spPr>
          <a:xfrm>
            <a:off x="2477808" y="2492172"/>
            <a:ext cx="70585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Simulation</a:t>
            </a:r>
          </a:p>
          <a:p>
            <a:r>
              <a:rPr lang="en-US" altLang="zh-CN" dirty="0">
                <a:solidFill>
                  <a:srgbClr val="FF0000"/>
                </a:solidFill>
                <a:latin typeface="Arial"/>
                <a:ea typeface="宋体" panose="02010600030101010101" pitchFamily="2" charset="-122"/>
                <a:cs typeface="Arial"/>
              </a:rPr>
              <a:t>MadGraph</a:t>
            </a:r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 (jet matching up to 2 extra </a:t>
            </a:r>
            <a:r>
              <a:rPr lang="en-US" altLang="zh-CN" dirty="0" err="1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partons</a:t>
            </a:r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) + </a:t>
            </a:r>
            <a:r>
              <a:rPr lang="en-US" altLang="zh-CN" dirty="0">
                <a:solidFill>
                  <a:srgbClr val="FF0000"/>
                </a:solidFill>
                <a:latin typeface="Arial"/>
                <a:ea typeface="宋体" panose="02010600030101010101" pitchFamily="2" charset="-122"/>
                <a:cs typeface="Arial"/>
              </a:rPr>
              <a:t>PYTHIA</a:t>
            </a:r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 + </a:t>
            </a:r>
            <a:r>
              <a:rPr lang="en-US" altLang="zh-CN" dirty="0">
                <a:solidFill>
                  <a:srgbClr val="FF0000"/>
                </a:solidFill>
                <a:latin typeface="Arial"/>
                <a:ea typeface="宋体" panose="02010600030101010101" pitchFamily="2" charset="-122"/>
                <a:cs typeface="Arial"/>
              </a:rPr>
              <a:t>Delphes</a:t>
            </a:r>
            <a:endParaRPr lang="zh-CN" altLang="en-US" dirty="0">
              <a:solidFill>
                <a:srgbClr val="FF0000"/>
              </a:solidFill>
              <a:latin typeface="Arial"/>
              <a:ea typeface="宋体" panose="02010600030101010101" pitchFamily="2" charset="-122"/>
              <a:cs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477806" y="3423383"/>
            <a:ext cx="45560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Signal:</a:t>
            </a:r>
          </a:p>
          <a:p>
            <a:r>
              <a:rPr lang="en-US" altLang="zh-CN" dirty="0" smtClean="0">
                <a:solidFill>
                  <a:srgbClr val="FF0000"/>
                </a:solidFill>
                <a:latin typeface="Arial"/>
                <a:ea typeface="宋体" panose="02010600030101010101" pitchFamily="2" charset="-122"/>
                <a:cs typeface="Arial"/>
              </a:rPr>
              <a:t>3</a:t>
            </a:r>
            <a:r>
              <a:rPr lang="en-US" altLang="zh-CN" i="1" dirty="0" smtClean="0">
                <a:solidFill>
                  <a:srgbClr val="FF0000"/>
                </a:solidFill>
                <a:latin typeface="Arial"/>
                <a:ea typeface="宋体" panose="02010600030101010101" pitchFamily="2" charset="-122"/>
                <a:cs typeface="Arial"/>
              </a:rPr>
              <a:t>l</a:t>
            </a:r>
            <a:r>
              <a:rPr lang="en-US" altLang="zh-CN" dirty="0" smtClean="0">
                <a:solidFill>
                  <a:srgbClr val="FF0000"/>
                </a:solidFill>
                <a:latin typeface="Arial"/>
                <a:ea typeface="宋体" panose="02010600030101010101" pitchFamily="2" charset="-122"/>
                <a:cs typeface="Arial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Arial"/>
                <a:ea typeface="宋体" panose="02010600030101010101" pitchFamily="2" charset="-122"/>
                <a:cs typeface="Arial"/>
              </a:rPr>
              <a:t>+ MET </a:t>
            </a:r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with no OSSF lepton pairs</a:t>
            </a:r>
          </a:p>
          <a:p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e</a:t>
            </a:r>
            <a:r>
              <a:rPr lang="en-US" altLang="zh-CN" baseline="300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+</a:t>
            </a:r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 e</a:t>
            </a:r>
            <a:r>
              <a:rPr lang="en-US" altLang="zh-CN" baseline="300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+</a:t>
            </a:r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 μ</a:t>
            </a:r>
            <a:r>
              <a:rPr lang="en-US" altLang="zh-CN" baseline="300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-</a:t>
            </a:r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 / μ</a:t>
            </a:r>
            <a:r>
              <a:rPr lang="en-US" altLang="zh-CN" baseline="300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+</a:t>
            </a:r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 μ</a:t>
            </a:r>
            <a:r>
              <a:rPr lang="en-US" altLang="zh-CN" baseline="300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+</a:t>
            </a:r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 e</a:t>
            </a:r>
            <a:r>
              <a:rPr lang="en-US" altLang="zh-CN" baseline="300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-</a:t>
            </a:r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 / e</a:t>
            </a:r>
            <a:r>
              <a:rPr lang="en-US" altLang="zh-CN" baseline="300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-</a:t>
            </a:r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 e</a:t>
            </a:r>
            <a:r>
              <a:rPr lang="en-US" altLang="zh-CN" baseline="300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-</a:t>
            </a:r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 μ</a:t>
            </a:r>
            <a:r>
              <a:rPr lang="en-US" altLang="zh-CN" baseline="300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+</a:t>
            </a:r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 / μ</a:t>
            </a:r>
            <a:r>
              <a:rPr lang="en-US" altLang="zh-CN" baseline="300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-</a:t>
            </a:r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 μ</a:t>
            </a:r>
            <a:r>
              <a:rPr lang="en-US" altLang="zh-CN" baseline="300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-</a:t>
            </a:r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 e</a:t>
            </a:r>
            <a:r>
              <a:rPr lang="en-US" altLang="zh-CN" baseline="300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+</a:t>
            </a:r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 + MET.</a:t>
            </a:r>
          </a:p>
        </p:txBody>
      </p:sp>
      <p:sp>
        <p:nvSpPr>
          <p:cNvPr id="6" name="矩形 5"/>
          <p:cNvSpPr/>
          <p:nvPr/>
        </p:nvSpPr>
        <p:spPr>
          <a:xfrm>
            <a:off x="2477808" y="4569646"/>
            <a:ext cx="31404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SM backgrounds:</a:t>
            </a:r>
          </a:p>
          <a:p>
            <a:r>
              <a:rPr lang="en-US" altLang="zh-CN" dirty="0">
                <a:solidFill>
                  <a:srgbClr val="FF0000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 </a:t>
            </a:r>
            <a:r>
              <a:rPr lang="en-US" altLang="zh-CN" dirty="0" err="1">
                <a:solidFill>
                  <a:srgbClr val="FF0000"/>
                </a:solidFill>
                <a:latin typeface="Arial"/>
                <a:ea typeface="宋体" panose="02010600030101010101" pitchFamily="2" charset="-122"/>
                <a:cs typeface="Arial"/>
              </a:rPr>
              <a:t>Leptonic</a:t>
            </a:r>
            <a:r>
              <a:rPr lang="en-US" altLang="zh-CN" dirty="0">
                <a:solidFill>
                  <a:srgbClr val="FF0000"/>
                </a:solidFill>
                <a:latin typeface="Arial"/>
                <a:ea typeface="宋体" panose="02010600030101010101" pitchFamily="2" charset="-122"/>
                <a:cs typeface="Arial"/>
              </a:rPr>
              <a:t> </a:t>
            </a:r>
            <a:r>
              <a:rPr lang="en-US" altLang="zh-CN" i="1" dirty="0">
                <a:solidFill>
                  <a:srgbClr val="FF0000"/>
                </a:solidFill>
                <a:latin typeface="Arial"/>
                <a:ea typeface="宋体" panose="02010600030101010101" pitchFamily="2" charset="-122"/>
                <a:cs typeface="Arial"/>
              </a:rPr>
              <a:t>τ</a:t>
            </a:r>
            <a:r>
              <a:rPr lang="en-US" altLang="zh-CN" dirty="0">
                <a:solidFill>
                  <a:srgbClr val="FF0000"/>
                </a:solidFill>
                <a:latin typeface="Arial"/>
                <a:ea typeface="宋体" panose="02010600030101010101" pitchFamily="2" charset="-122"/>
                <a:cs typeface="Arial"/>
              </a:rPr>
              <a:t> decay:</a:t>
            </a:r>
          </a:p>
          <a:p>
            <a:r>
              <a:rPr lang="en-US" altLang="zh-CN" dirty="0">
                <a:solidFill>
                  <a:srgbClr val="0000FF"/>
                </a:solidFill>
                <a:latin typeface="Arial"/>
                <a:ea typeface="宋体" panose="02010600030101010101" pitchFamily="2" charset="-122"/>
                <a:cs typeface="Arial"/>
              </a:rPr>
              <a:t>WZ</a:t>
            </a:r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 -&gt; (</a:t>
            </a:r>
            <a:r>
              <a:rPr lang="en-US" altLang="zh-CN" i="1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l </a:t>
            </a:r>
            <a:r>
              <a:rPr lang="en-US" altLang="zh-CN" i="1" dirty="0" err="1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ν</a:t>
            </a:r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) (</a:t>
            </a:r>
            <a:r>
              <a:rPr lang="en-US" altLang="zh-CN" i="1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τ τ</a:t>
            </a:r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) -&gt; 3 </a:t>
            </a:r>
            <a:r>
              <a:rPr lang="en-US" altLang="zh-CN" i="1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l </a:t>
            </a:r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+ MET</a:t>
            </a:r>
          </a:p>
        </p:txBody>
      </p:sp>
      <p:sp>
        <p:nvSpPr>
          <p:cNvPr id="7" name="矩形 6"/>
          <p:cNvSpPr/>
          <p:nvPr/>
        </p:nvSpPr>
        <p:spPr>
          <a:xfrm>
            <a:off x="2477807" y="1087314"/>
            <a:ext cx="68596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"/>
                <a:ea typeface="宋体" panose="02010600030101010101" pitchFamily="2" charset="-122"/>
                <a:cs typeface="Arial"/>
              </a:rPr>
              <a:t>Simplified model with assumptions:</a:t>
            </a:r>
          </a:p>
          <a:p>
            <a:r>
              <a:rPr lang="en-US" altLang="zh-CN" dirty="0">
                <a:solidFill>
                  <a:srgbClr val="0000FF"/>
                </a:solidFill>
                <a:latin typeface="Arial"/>
                <a:ea typeface="宋体" panose="02010600030101010101" pitchFamily="2" charset="-122"/>
                <a:cs typeface="Arial"/>
              </a:rPr>
              <a:t>Only 1 generation</a:t>
            </a:r>
            <a:r>
              <a:rPr lang="en-US" altLang="zh-CN" dirty="0">
                <a:solidFill>
                  <a:srgbClr val="000090"/>
                </a:solidFill>
                <a:latin typeface="Arial"/>
                <a:ea typeface="宋体" panose="02010600030101010101" pitchFamily="2" charset="-122"/>
                <a:cs typeface="Arial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of sterile neutrinos is 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within </a:t>
            </a:r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experimental reach;</a:t>
            </a:r>
          </a:p>
          <a:p>
            <a:r>
              <a:rPr lang="en-US" altLang="zh-CN" i="1" dirty="0" err="1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U</a:t>
            </a:r>
            <a:r>
              <a:rPr lang="en-US" altLang="zh-CN" i="1" baseline="-25000" dirty="0" err="1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Nτ</a:t>
            </a:r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 = 0;</a:t>
            </a:r>
          </a:p>
          <a:p>
            <a:r>
              <a:rPr lang="en-US" altLang="zh-CN" dirty="0">
                <a:solidFill>
                  <a:srgbClr val="0000FF"/>
                </a:solidFill>
                <a:latin typeface="Arial"/>
                <a:ea typeface="宋体" panose="02010600030101010101" pitchFamily="2" charset="-122"/>
                <a:cs typeface="Arial"/>
              </a:rPr>
              <a:t>3 free parameters:</a:t>
            </a:r>
            <a:r>
              <a:rPr lang="en-US" altLang="zh-CN" dirty="0">
                <a:solidFill>
                  <a:srgbClr val="000090"/>
                </a:solidFill>
                <a:latin typeface="Arial"/>
                <a:ea typeface="宋体" panose="02010600030101010101" pitchFamily="2" charset="-122"/>
                <a:cs typeface="Arial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m</a:t>
            </a:r>
            <a:r>
              <a:rPr lang="en-US" altLang="zh-CN" baseline="-250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N</a:t>
            </a:r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, </a:t>
            </a:r>
            <a:r>
              <a:rPr lang="en-US" altLang="zh-CN" i="1" dirty="0" err="1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U</a:t>
            </a:r>
            <a:r>
              <a:rPr lang="en-US" altLang="zh-CN" i="1" baseline="-25000" dirty="0" err="1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Ne</a:t>
            </a:r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, </a:t>
            </a:r>
            <a:r>
              <a:rPr lang="en-US" altLang="zh-CN" i="1" dirty="0" err="1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U</a:t>
            </a:r>
            <a:r>
              <a:rPr lang="en-US" altLang="zh-CN" i="1" baseline="-25000" dirty="0" err="1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Nμ</a:t>
            </a:r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, Dirac/Majorana.</a:t>
            </a:r>
            <a:endParaRPr lang="zh-CN" altLang="en-US" dirty="0">
              <a:solidFill>
                <a:prstClr val="black"/>
              </a:solidFill>
              <a:latin typeface="Arial"/>
              <a:ea typeface="宋体" panose="02010600030101010101" pitchFamily="2" charset="-122"/>
              <a:cs typeface="Arial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477807" y="5492780"/>
            <a:ext cx="61298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 </a:t>
            </a:r>
            <a:r>
              <a:rPr lang="en-US" altLang="zh-CN" dirty="0">
                <a:solidFill>
                  <a:srgbClr val="FF0000"/>
                </a:solidFill>
                <a:latin typeface="Arial"/>
                <a:ea typeface="宋体" panose="02010600030101010101" pitchFamily="2" charset="-122"/>
                <a:cs typeface="Arial"/>
              </a:rPr>
              <a:t>Fake leptons </a:t>
            </a:r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from jets containing heavy-flavor mesons:</a:t>
            </a:r>
          </a:p>
          <a:p>
            <a:r>
              <a:rPr lang="en-US" altLang="zh-CN" dirty="0" err="1">
                <a:solidFill>
                  <a:srgbClr val="0000FF"/>
                </a:solidFill>
                <a:latin typeface="Arial"/>
                <a:ea typeface="宋体" panose="02010600030101010101" pitchFamily="2" charset="-122"/>
                <a:cs typeface="Arial"/>
              </a:rPr>
              <a:t>γ</a:t>
            </a:r>
            <a:r>
              <a:rPr lang="en-US" altLang="zh-CN" dirty="0">
                <a:solidFill>
                  <a:srgbClr val="0000FF"/>
                </a:solidFill>
                <a:latin typeface="Arial"/>
                <a:ea typeface="宋体" panose="02010600030101010101" pitchFamily="2" charset="-122"/>
                <a:cs typeface="Arial"/>
              </a:rPr>
              <a:t>*/</a:t>
            </a:r>
            <a:r>
              <a:rPr lang="en-US" altLang="zh-CN" dirty="0" err="1">
                <a:solidFill>
                  <a:srgbClr val="0000FF"/>
                </a:solidFill>
                <a:latin typeface="Arial"/>
                <a:ea typeface="宋体" panose="02010600030101010101" pitchFamily="2" charset="-122"/>
                <a:cs typeface="Arial"/>
              </a:rPr>
              <a:t>Z+jets</a:t>
            </a:r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: </a:t>
            </a:r>
            <a:r>
              <a:rPr lang="en-US" altLang="zh-CN" dirty="0" err="1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γ</a:t>
            </a:r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*/Z (-&gt; </a:t>
            </a:r>
            <a:r>
              <a:rPr lang="en-US" altLang="zh-CN" i="1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τ τ</a:t>
            </a:r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 ) + a 3</a:t>
            </a:r>
            <a:r>
              <a:rPr lang="en-US" altLang="zh-CN" baseline="300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rd</a:t>
            </a:r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 faked lepton</a:t>
            </a:r>
          </a:p>
          <a:p>
            <a:r>
              <a:rPr lang="en-US" altLang="zh-CN" dirty="0">
                <a:solidFill>
                  <a:srgbClr val="0000FF"/>
                </a:solidFill>
                <a:latin typeface="Arial"/>
                <a:ea typeface="宋体" panose="02010600030101010101" pitchFamily="2" charset="-122"/>
                <a:cs typeface="Arial"/>
              </a:rPr>
              <a:t>t </a:t>
            </a:r>
            <a:r>
              <a:rPr lang="en-US" altLang="zh-CN" dirty="0" err="1">
                <a:solidFill>
                  <a:srgbClr val="0000FF"/>
                </a:solidFill>
                <a:latin typeface="Arial"/>
                <a:ea typeface="宋体" panose="02010600030101010101" pitchFamily="2" charset="-122"/>
                <a:cs typeface="Arial"/>
              </a:rPr>
              <a:t>tBar+jets</a:t>
            </a:r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: prompt decay of t </a:t>
            </a:r>
            <a:r>
              <a:rPr lang="en-US" altLang="zh-CN" dirty="0" err="1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tBar</a:t>
            </a:r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 + a 3</a:t>
            </a:r>
            <a:r>
              <a:rPr lang="en-US" altLang="zh-CN" baseline="300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rd</a:t>
            </a:r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 fake lepton</a:t>
            </a:r>
          </a:p>
        </p:txBody>
      </p:sp>
      <p:sp>
        <p:nvSpPr>
          <p:cNvPr id="18" name="Text Box 5121"/>
          <p:cNvSpPr txBox="1">
            <a:spLocks noChangeArrowheads="1"/>
          </p:cNvSpPr>
          <p:nvPr/>
        </p:nvSpPr>
        <p:spPr bwMode="auto">
          <a:xfrm>
            <a:off x="11229975" y="6367997"/>
            <a:ext cx="73573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FZShuSong-Z01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9pPr>
          </a:lstStyle>
          <a:p>
            <a:pPr algn="r"/>
            <a:fld id="{EB33F2A6-83B6-4934-9DF3-34888C834E9A}" type="slidenum">
              <a:rPr lang="en-US" altLang="en-US" sz="1200" smtClean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10</a:t>
            </a:fld>
            <a:r>
              <a:rPr lang="en-US" altLang="en-US" sz="1200" dirty="0" smtClean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/ 22</a:t>
            </a:r>
            <a:endParaRPr lang="en-US" altLang="en-US" sz="1200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7357" y="-13376"/>
            <a:ext cx="12184643" cy="389309"/>
            <a:chOff x="7357" y="-13376"/>
            <a:chExt cx="12184643" cy="389309"/>
          </a:xfrm>
        </p:grpSpPr>
        <p:sp>
          <p:nvSpPr>
            <p:cNvPr id="30" name="箭头: V 形 7">
              <a:extLst>
                <a:ext uri="{FF2B5EF4-FFF2-40B4-BE49-F238E27FC236}">
                  <a16:creationId xmlns:a16="http://schemas.microsoft.com/office/drawing/2014/main" id="{E5F966FA-0D88-418E-973F-D32D4627C0DC}"/>
                </a:ext>
              </a:extLst>
            </p:cNvPr>
            <p:cNvSpPr/>
            <p:nvPr/>
          </p:nvSpPr>
          <p:spPr>
            <a:xfrm>
              <a:off x="7357" y="0"/>
              <a:ext cx="2880000" cy="360000"/>
            </a:xfrm>
            <a:prstGeom prst="chevron">
              <a:avLst/>
            </a:prstGeom>
            <a:solidFill>
              <a:srgbClr val="9BBB59">
                <a:lumMod val="40000"/>
                <a:lumOff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1" name="箭头: V 形 8">
              <a:extLst>
                <a:ext uri="{FF2B5EF4-FFF2-40B4-BE49-F238E27FC236}">
                  <a16:creationId xmlns:a16="http://schemas.microsoft.com/office/drawing/2014/main" id="{B075E642-362A-46E2-93F6-3A3D09EB24FD}"/>
                </a:ext>
              </a:extLst>
            </p:cNvPr>
            <p:cNvSpPr/>
            <p:nvPr/>
          </p:nvSpPr>
          <p:spPr>
            <a:xfrm>
              <a:off x="6748261" y="82"/>
              <a:ext cx="3960000" cy="360000"/>
            </a:xfrm>
            <a:prstGeom prst="chevron">
              <a:avLst/>
            </a:prstGeom>
            <a:solidFill>
              <a:srgbClr val="9BBB59">
                <a:lumMod val="40000"/>
                <a:lumOff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2" name="箭头: V 形 9">
              <a:extLst>
                <a:ext uri="{FF2B5EF4-FFF2-40B4-BE49-F238E27FC236}">
                  <a16:creationId xmlns:a16="http://schemas.microsoft.com/office/drawing/2014/main" id="{B94C5E98-2B53-4C02-9430-BC80A19D2EBA}"/>
                </a:ext>
              </a:extLst>
            </p:cNvPr>
            <p:cNvSpPr/>
            <p:nvPr/>
          </p:nvSpPr>
          <p:spPr>
            <a:xfrm>
              <a:off x="10752000" y="6601"/>
              <a:ext cx="1440000" cy="360000"/>
            </a:xfrm>
            <a:prstGeom prst="chevron">
              <a:avLst/>
            </a:prstGeom>
            <a:solidFill>
              <a:srgbClr val="9BBB59">
                <a:lumMod val="40000"/>
                <a:lumOff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C8E11E7D-1569-449B-8F1B-4E66A9EC0955}"/>
                </a:ext>
              </a:extLst>
            </p:cNvPr>
            <p:cNvSpPr/>
            <p:nvPr/>
          </p:nvSpPr>
          <p:spPr>
            <a:xfrm>
              <a:off x="10898909" y="6601"/>
              <a:ext cx="11721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Arial" panose="02080604020202020204" charset="0"/>
                  <a:ea typeface="方正书宋_GBK" charset="-122"/>
                </a:rPr>
                <a:t>Summary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D8BDE2AC-D417-4396-9493-29A490CCB95C}"/>
                </a:ext>
              </a:extLst>
            </p:cNvPr>
            <p:cNvSpPr/>
            <p:nvPr/>
          </p:nvSpPr>
          <p:spPr>
            <a:xfrm>
              <a:off x="738287" y="-13376"/>
              <a:ext cx="13901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dirty="0" smtClean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Introduction</a:t>
              </a:r>
              <a:endParaRPr lang="zh-CN" altLang="en-US" i="1" dirty="0">
                <a:solidFill>
                  <a:prstClr val="white">
                    <a:lumMod val="65000"/>
                  </a:prstClr>
                </a:solidFill>
                <a:latin typeface="Arial"/>
              </a:endParaRPr>
            </a:p>
          </p:txBody>
        </p:sp>
        <p:sp>
          <p:nvSpPr>
            <p:cNvPr id="35" name="箭头: V 形 7">
              <a:extLst>
                <a:ext uri="{FF2B5EF4-FFF2-40B4-BE49-F238E27FC236}">
                  <a16:creationId xmlns:a16="http://schemas.microsoft.com/office/drawing/2014/main" id="{E5F966FA-0D88-418E-973F-D32D4627C0DC}"/>
                </a:ext>
              </a:extLst>
            </p:cNvPr>
            <p:cNvSpPr/>
            <p:nvPr/>
          </p:nvSpPr>
          <p:spPr>
            <a:xfrm>
              <a:off x="2920538" y="2932"/>
              <a:ext cx="3780000" cy="360000"/>
            </a:xfrm>
            <a:prstGeom prst="chevron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D8BDE2AC-D417-4396-9493-29A490CCB95C}"/>
                </a:ext>
              </a:extLst>
            </p:cNvPr>
            <p:cNvSpPr/>
            <p:nvPr/>
          </p:nvSpPr>
          <p:spPr>
            <a:xfrm>
              <a:off x="3774550" y="-10444"/>
              <a:ext cx="21820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dirty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3</a:t>
              </a:r>
              <a:r>
                <a:rPr lang="en-US" altLang="zh-CN" i="1" dirty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l</a:t>
              </a:r>
              <a:r>
                <a:rPr lang="en-US" altLang="zh-CN" dirty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+MET </a:t>
              </a:r>
              <a:r>
                <a:rPr lang="en-US" altLang="zh-CN" dirty="0" smtClean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@ HL-LHC</a:t>
              </a:r>
              <a:endParaRPr lang="zh-CN" altLang="en-US" dirty="0">
                <a:solidFill>
                  <a:srgbClr val="FFFF00"/>
                </a:solidFill>
                <a:latin typeface="Arial"/>
              </a:endParaRPr>
            </a:p>
          </p:txBody>
        </p:sp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4B8755CC-88D2-498D-A1BC-CD31FD84F9D1}"/>
              </a:ext>
            </a:extLst>
          </p:cNvPr>
          <p:cNvSpPr/>
          <p:nvPr/>
        </p:nvSpPr>
        <p:spPr>
          <a:xfrm>
            <a:off x="6976670" y="-23715"/>
            <a:ext cx="3605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kern="0" dirty="0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2</a:t>
            </a:r>
            <a:r>
              <a:rPr lang="en-US" altLang="zh-CN" i="1" kern="0" dirty="0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l</a:t>
            </a:r>
            <a:r>
              <a:rPr lang="en-US" altLang="zh-CN" kern="0" dirty="0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+2</a:t>
            </a:r>
            <a:r>
              <a:rPr lang="en-US" altLang="zh-CN" i="1" kern="0" dirty="0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j</a:t>
            </a:r>
            <a:r>
              <a:rPr lang="en-US" altLang="zh-CN" kern="0" dirty="0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 @ </a:t>
            </a:r>
            <a:r>
              <a:rPr lang="en-US" altLang="zh-CN" kern="0" dirty="0" smtClean="0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HL-LHC &amp; </a:t>
            </a:r>
            <a:r>
              <a:rPr lang="en-US" altLang="zh-CN" kern="0" dirty="0" err="1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SppC</a:t>
            </a:r>
            <a:r>
              <a:rPr lang="en-US" altLang="zh-CN" kern="0" dirty="0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/FCC-</a:t>
            </a:r>
            <a:r>
              <a:rPr lang="en-US" altLang="zh-CN" kern="0" dirty="0" err="1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hh</a:t>
            </a:r>
            <a:endParaRPr lang="en-US" altLang="zh-CN" kern="0" dirty="0">
              <a:solidFill>
                <a:prstClr val="white">
                  <a:lumMod val="65000"/>
                </a:prstClr>
              </a:solidFill>
              <a:latin typeface="Arial" panose="02080604020202020204" charset="0"/>
              <a:ea typeface="方正书宋_GBK" charset="-122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9220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4825145" y="409679"/>
            <a:ext cx="2392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Search </a:t>
            </a: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Strategy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Arial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924583" y="859399"/>
            <a:ext cx="5698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  <a:sym typeface="Wingdings"/>
              </a:rPr>
              <a:t> Selecting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  <a:sym typeface="Wingdings"/>
              </a:rPr>
              <a:t>3 leptons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  <a:sym typeface="Wingdings"/>
              </a:rPr>
              <a:t>             &amp;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veto b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-jets;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  <a:sym typeface="Wingdings"/>
              </a:rPr>
              <a:t>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Identifying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 correct lepton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from N  &amp; calculating 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p</a:t>
            </a:r>
            <a:r>
              <a:rPr kumimoji="1" lang="en-US" altLang="zh-CN" sz="1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z,ν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 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Arial"/>
            </a:endParaRPr>
          </a:p>
          <a:p>
            <a:pPr marL="285750" lvl="0" indent="-285750">
              <a:buFont typeface="Wingdings" panose="05000000000000000000" pitchFamily="2" charset="2"/>
              <a:buChar char="à"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  <a:sym typeface="Wingdings"/>
              </a:rPr>
              <a:t>Constructing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  <a:sym typeface="Wingdings"/>
              </a:rPr>
              <a:t>various 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  <a:sym typeface="Wingdings"/>
              </a:rPr>
              <a:t>observables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  <a:cs typeface="Arial"/>
                <a:sym typeface="Wingdings"/>
              </a:rPr>
              <a:t> </a:t>
            </a:r>
            <a:endParaRPr lang="en-US" altLang="zh-CN" dirty="0" smtClean="0">
              <a:solidFill>
                <a:srgbClr val="FF0000"/>
              </a:solidFill>
              <a:ea typeface="宋体" panose="02010600030101010101" pitchFamily="2" charset="-122"/>
              <a:cs typeface="Arial"/>
              <a:sym typeface="Wingdings"/>
            </a:endParaRPr>
          </a:p>
          <a:p>
            <a:pPr lvl="0"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  <a:sym typeface="Wingdings"/>
              </a:rPr>
              <a:t></a:t>
            </a:r>
            <a:r>
              <a:rPr lang="en-US" altLang="zh-CN" dirty="0" smtClean="0">
                <a:solidFill>
                  <a:prstClr val="black"/>
                </a:solidFill>
                <a:ea typeface="宋体" panose="02010600030101010101" pitchFamily="2" charset="-122"/>
                <a:cs typeface="Arial"/>
                <a:sym typeface="Wingdings"/>
              </a:rPr>
              <a:t> Input observables to perform </a:t>
            </a:r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  <a:cs typeface="Arial"/>
                <a:sym typeface="Wingdings"/>
              </a:rPr>
              <a:t>MVA-BDT</a:t>
            </a:r>
            <a:r>
              <a:rPr lang="en-US" altLang="zh-CN" dirty="0" smtClean="0">
                <a:solidFill>
                  <a:prstClr val="black"/>
                </a:solidFill>
                <a:ea typeface="宋体" panose="02010600030101010101" pitchFamily="2" charset="-122"/>
                <a:cs typeface="Arial"/>
                <a:sym typeface="Wingdings"/>
              </a:rPr>
              <a:t> analysis</a:t>
            </a:r>
            <a:endParaRPr lang="en-US" altLang="zh-CN" dirty="0">
              <a:solidFill>
                <a:prstClr val="black"/>
              </a:solidFill>
              <a:ea typeface="宋体" panose="02010600030101010101" pitchFamily="2" charset="-122"/>
              <a:cs typeface="Arial"/>
              <a:sym typeface="Wingding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177092" y="1971047"/>
            <a:ext cx="2258100" cy="369332"/>
          </a:xfrm>
          <a:prstGeom prst="rect">
            <a:avLst/>
          </a:prstGeom>
          <a:noFill/>
          <a:ln w="3175" cmpd="sng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  <a:sym typeface="Wingdings"/>
              </a:rPr>
              <a:t>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by minimizing the</a:t>
            </a:r>
          </a:p>
        </p:txBody>
      </p:sp>
      <p:grpSp>
        <p:nvGrpSpPr>
          <p:cNvPr id="3" name="组 2"/>
          <p:cNvGrpSpPr/>
          <p:nvPr/>
        </p:nvGrpSpPr>
        <p:grpSpPr>
          <a:xfrm>
            <a:off x="6401855" y="2563451"/>
            <a:ext cx="3882595" cy="992195"/>
            <a:chOff x="37797" y="3538538"/>
            <a:chExt cx="3882595" cy="992195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465" y="3982093"/>
              <a:ext cx="3429000" cy="548640"/>
            </a:xfrm>
            <a:prstGeom prst="rect">
              <a:avLst/>
            </a:prstGeom>
          </p:spPr>
        </p:pic>
        <p:graphicFrame>
          <p:nvGraphicFramePr>
            <p:cNvPr id="24" name="对象 23"/>
            <p:cNvGraphicFramePr>
              <a:graphicFrameLocks noChangeAspect="1"/>
            </p:cNvGraphicFramePr>
            <p:nvPr>
              <p:extLst/>
            </p:nvPr>
          </p:nvGraphicFramePr>
          <p:xfrm>
            <a:off x="37797" y="3639416"/>
            <a:ext cx="106680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073" name="Equation" r:id="rId4" imgW="1066800" imgH="342900" progId="Equation.DSMT4">
                    <p:embed/>
                  </p:oleObj>
                </mc:Choice>
                <mc:Fallback>
                  <p:oleObj name="Equation" r:id="rId4" imgW="1066800" imgH="342900" progId="Equation.DSMT4">
                    <p:embed/>
                    <p:pic>
                      <p:nvPicPr>
                        <p:cNvPr id="24" name="对象 23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7797" y="3639416"/>
                          <a:ext cx="1066800" cy="342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对象 24"/>
            <p:cNvGraphicFramePr>
              <a:graphicFrameLocks noChangeAspect="1"/>
            </p:cNvGraphicFramePr>
            <p:nvPr>
              <p:extLst/>
            </p:nvPr>
          </p:nvGraphicFramePr>
          <p:xfrm>
            <a:off x="3044092" y="3538538"/>
            <a:ext cx="87630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074" name="Equation" r:id="rId6" imgW="876300" imgH="342900" progId="Equation.DSMT4">
                    <p:embed/>
                  </p:oleObj>
                </mc:Choice>
                <mc:Fallback>
                  <p:oleObj name="Equation" r:id="rId6" imgW="876300" imgH="342900" progId="Equation.DSMT4">
                    <p:embed/>
                    <p:pic>
                      <p:nvPicPr>
                        <p:cNvPr id="25" name="对象 24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044092" y="3538538"/>
                          <a:ext cx="876300" cy="342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5" name="直线箭头连接符 4"/>
            <p:cNvCxnSpPr/>
            <p:nvPr/>
          </p:nvCxnSpPr>
          <p:spPr>
            <a:xfrm flipV="1">
              <a:off x="2928470" y="3855689"/>
              <a:ext cx="367287" cy="20547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线箭头连接符 7"/>
            <p:cNvCxnSpPr/>
            <p:nvPr/>
          </p:nvCxnSpPr>
          <p:spPr>
            <a:xfrm flipH="1" flipV="1">
              <a:off x="926353" y="3881438"/>
              <a:ext cx="358588" cy="1797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 descr="fig_distributions_drc_vs_BG_mN_norm.png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773" y="3930616"/>
            <a:ext cx="4114800" cy="2743200"/>
          </a:xfrm>
          <a:prstGeom prst="rect">
            <a:avLst/>
          </a:prstGeom>
        </p:spPr>
      </p:pic>
      <p:pic>
        <p:nvPicPr>
          <p:cNvPr id="7" name="图片 6" descr="fig_distributions_drc_vs_BG_mW_norm.png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773" y="3930616"/>
            <a:ext cx="4114800" cy="2743200"/>
          </a:xfrm>
          <a:prstGeom prst="rect">
            <a:avLst/>
          </a:prstGeom>
        </p:spPr>
      </p:pic>
      <p:cxnSp>
        <p:nvCxnSpPr>
          <p:cNvPr id="14" name="直线箭头连接符 13"/>
          <p:cNvCxnSpPr>
            <a:stCxn id="21" idx="1"/>
          </p:cNvCxnSpPr>
          <p:nvPr/>
        </p:nvCxnSpPr>
        <p:spPr>
          <a:xfrm flipH="1" flipV="1">
            <a:off x="7354132" y="1505381"/>
            <a:ext cx="822960" cy="65033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2383" y="2425046"/>
            <a:ext cx="4114800" cy="141127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40469" y="918868"/>
            <a:ext cx="648584" cy="237287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3143" y="2717098"/>
            <a:ext cx="519005" cy="18988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11"/>
          <a:srcRect l="32201"/>
          <a:stretch/>
        </p:blipFill>
        <p:spPr>
          <a:xfrm>
            <a:off x="9708235" y="2624347"/>
            <a:ext cx="379710" cy="199282"/>
          </a:xfrm>
          <a:prstGeom prst="rect">
            <a:avLst/>
          </a:prstGeom>
        </p:spPr>
      </p:pic>
      <p:sp>
        <p:nvSpPr>
          <p:cNvPr id="38" name="Text Box 5121"/>
          <p:cNvSpPr txBox="1">
            <a:spLocks noChangeArrowheads="1"/>
          </p:cNvSpPr>
          <p:nvPr/>
        </p:nvSpPr>
        <p:spPr bwMode="auto">
          <a:xfrm>
            <a:off x="11229975" y="6367997"/>
            <a:ext cx="73573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FZShuSong-Z01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9pPr>
          </a:lstStyle>
          <a:p>
            <a:pPr algn="r"/>
            <a:fld id="{E55A43F0-F204-4F02-9625-72FAE85A6E5A}" type="slidenum">
              <a:rPr lang="en-US" altLang="en-US" sz="1200" smtClean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11</a:t>
            </a:fld>
            <a:r>
              <a:rPr lang="en-US" altLang="en-US" sz="1200" dirty="0" smtClean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/ 22</a:t>
            </a:r>
            <a:endParaRPr lang="en-US" altLang="en-US" sz="1200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7357" y="-13376"/>
            <a:ext cx="12184643" cy="389309"/>
            <a:chOff x="7357" y="-13376"/>
            <a:chExt cx="12184643" cy="389309"/>
          </a:xfrm>
        </p:grpSpPr>
        <p:sp>
          <p:nvSpPr>
            <p:cNvPr id="29" name="箭头: V 形 7">
              <a:extLst>
                <a:ext uri="{FF2B5EF4-FFF2-40B4-BE49-F238E27FC236}">
                  <a16:creationId xmlns:a16="http://schemas.microsoft.com/office/drawing/2014/main" id="{E5F966FA-0D88-418E-973F-D32D4627C0DC}"/>
                </a:ext>
              </a:extLst>
            </p:cNvPr>
            <p:cNvSpPr/>
            <p:nvPr/>
          </p:nvSpPr>
          <p:spPr>
            <a:xfrm>
              <a:off x="7357" y="0"/>
              <a:ext cx="2880000" cy="360000"/>
            </a:xfrm>
            <a:prstGeom prst="chevron">
              <a:avLst/>
            </a:prstGeom>
            <a:solidFill>
              <a:srgbClr val="9BBB59">
                <a:lumMod val="40000"/>
                <a:lumOff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0" name="箭头: V 形 8">
              <a:extLst>
                <a:ext uri="{FF2B5EF4-FFF2-40B4-BE49-F238E27FC236}">
                  <a16:creationId xmlns:a16="http://schemas.microsoft.com/office/drawing/2014/main" id="{B075E642-362A-46E2-93F6-3A3D09EB24FD}"/>
                </a:ext>
              </a:extLst>
            </p:cNvPr>
            <p:cNvSpPr/>
            <p:nvPr/>
          </p:nvSpPr>
          <p:spPr>
            <a:xfrm>
              <a:off x="6748261" y="82"/>
              <a:ext cx="3960000" cy="360000"/>
            </a:xfrm>
            <a:prstGeom prst="chevron">
              <a:avLst/>
            </a:prstGeom>
            <a:solidFill>
              <a:srgbClr val="9BBB59">
                <a:lumMod val="40000"/>
                <a:lumOff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1" name="箭头: V 形 9">
              <a:extLst>
                <a:ext uri="{FF2B5EF4-FFF2-40B4-BE49-F238E27FC236}">
                  <a16:creationId xmlns:a16="http://schemas.microsoft.com/office/drawing/2014/main" id="{B94C5E98-2B53-4C02-9430-BC80A19D2EBA}"/>
                </a:ext>
              </a:extLst>
            </p:cNvPr>
            <p:cNvSpPr/>
            <p:nvPr/>
          </p:nvSpPr>
          <p:spPr>
            <a:xfrm>
              <a:off x="10752000" y="6601"/>
              <a:ext cx="1440000" cy="360000"/>
            </a:xfrm>
            <a:prstGeom prst="chevron">
              <a:avLst/>
            </a:prstGeom>
            <a:solidFill>
              <a:srgbClr val="9BBB59">
                <a:lumMod val="40000"/>
                <a:lumOff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C8E11E7D-1569-449B-8F1B-4E66A9EC0955}"/>
                </a:ext>
              </a:extLst>
            </p:cNvPr>
            <p:cNvSpPr/>
            <p:nvPr/>
          </p:nvSpPr>
          <p:spPr>
            <a:xfrm>
              <a:off x="10898909" y="6601"/>
              <a:ext cx="11721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Arial" panose="02080604020202020204" charset="0"/>
                  <a:ea typeface="方正书宋_GBK" charset="-122"/>
                </a:rPr>
                <a:t>Summary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8BDE2AC-D417-4396-9493-29A490CCB95C}"/>
                </a:ext>
              </a:extLst>
            </p:cNvPr>
            <p:cNvSpPr/>
            <p:nvPr/>
          </p:nvSpPr>
          <p:spPr>
            <a:xfrm>
              <a:off x="738287" y="-13376"/>
              <a:ext cx="13901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dirty="0" smtClean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Introduction</a:t>
              </a:r>
              <a:endParaRPr lang="zh-CN" altLang="en-US" i="1" dirty="0">
                <a:solidFill>
                  <a:prstClr val="white">
                    <a:lumMod val="65000"/>
                  </a:prstClr>
                </a:solidFill>
                <a:latin typeface="Arial"/>
              </a:endParaRPr>
            </a:p>
          </p:txBody>
        </p:sp>
        <p:sp>
          <p:nvSpPr>
            <p:cNvPr id="34" name="箭头: V 形 7">
              <a:extLst>
                <a:ext uri="{FF2B5EF4-FFF2-40B4-BE49-F238E27FC236}">
                  <a16:creationId xmlns:a16="http://schemas.microsoft.com/office/drawing/2014/main" id="{E5F966FA-0D88-418E-973F-D32D4627C0DC}"/>
                </a:ext>
              </a:extLst>
            </p:cNvPr>
            <p:cNvSpPr/>
            <p:nvPr/>
          </p:nvSpPr>
          <p:spPr>
            <a:xfrm>
              <a:off x="2920538" y="2932"/>
              <a:ext cx="3780000" cy="360000"/>
            </a:xfrm>
            <a:prstGeom prst="chevron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D8BDE2AC-D417-4396-9493-29A490CCB95C}"/>
                </a:ext>
              </a:extLst>
            </p:cNvPr>
            <p:cNvSpPr/>
            <p:nvPr/>
          </p:nvSpPr>
          <p:spPr>
            <a:xfrm>
              <a:off x="3774550" y="-10444"/>
              <a:ext cx="21820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dirty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3</a:t>
              </a:r>
              <a:r>
                <a:rPr lang="en-US" altLang="zh-CN" i="1" dirty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l</a:t>
              </a:r>
              <a:r>
                <a:rPr lang="en-US" altLang="zh-CN" dirty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+MET </a:t>
              </a:r>
              <a:r>
                <a:rPr lang="en-US" altLang="zh-CN" dirty="0" smtClean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@ HL-LHC</a:t>
              </a:r>
              <a:endParaRPr lang="zh-CN" altLang="en-US" dirty="0">
                <a:solidFill>
                  <a:srgbClr val="FFFF00"/>
                </a:solidFill>
                <a:latin typeface="Arial"/>
              </a:endParaRPr>
            </a:p>
          </p:txBody>
        </p:sp>
      </p:grpSp>
      <p:sp>
        <p:nvSpPr>
          <p:cNvPr id="49" name="矩形 48">
            <a:extLst>
              <a:ext uri="{FF2B5EF4-FFF2-40B4-BE49-F238E27FC236}">
                <a16:creationId xmlns:a16="http://schemas.microsoft.com/office/drawing/2014/main" id="{4B8755CC-88D2-498D-A1BC-CD31FD84F9D1}"/>
              </a:ext>
            </a:extLst>
          </p:cNvPr>
          <p:cNvSpPr/>
          <p:nvPr/>
        </p:nvSpPr>
        <p:spPr>
          <a:xfrm>
            <a:off x="6976670" y="-23715"/>
            <a:ext cx="3605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kern="0" dirty="0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2</a:t>
            </a:r>
            <a:r>
              <a:rPr lang="en-US" altLang="zh-CN" i="1" kern="0" dirty="0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l</a:t>
            </a:r>
            <a:r>
              <a:rPr lang="en-US" altLang="zh-CN" kern="0" dirty="0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+2</a:t>
            </a:r>
            <a:r>
              <a:rPr lang="en-US" altLang="zh-CN" i="1" kern="0" dirty="0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j</a:t>
            </a:r>
            <a:r>
              <a:rPr lang="en-US" altLang="zh-CN" kern="0" dirty="0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 @ </a:t>
            </a:r>
            <a:r>
              <a:rPr lang="en-US" altLang="zh-CN" kern="0" dirty="0" smtClean="0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HL-LHC &amp; </a:t>
            </a:r>
            <a:r>
              <a:rPr lang="en-US" altLang="zh-CN" kern="0" dirty="0" err="1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SppC</a:t>
            </a:r>
            <a:r>
              <a:rPr lang="en-US" altLang="zh-CN" kern="0" dirty="0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/FCC-</a:t>
            </a:r>
            <a:r>
              <a:rPr lang="en-US" altLang="zh-CN" kern="0" dirty="0" err="1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hh</a:t>
            </a:r>
            <a:endParaRPr lang="en-US" altLang="zh-CN" kern="0" dirty="0">
              <a:solidFill>
                <a:prstClr val="white">
                  <a:lumMod val="65000"/>
                </a:prstClr>
              </a:solidFill>
              <a:latin typeface="Arial" panose="02080604020202020204" charset="0"/>
              <a:ea typeface="方正书宋_GBK" charset="-122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6904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21243" y="1250797"/>
            <a:ext cx="334886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Input observables for BDT:</a:t>
            </a:r>
          </a:p>
          <a:p>
            <a:r>
              <a:rPr lang="en-US" altLang="zh-CN" sz="1600" dirty="0" smtClean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 MET, </a:t>
            </a:r>
            <a:r>
              <a:rPr lang="en-US" altLang="zh-CN" sz="16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H</a:t>
            </a:r>
            <a:r>
              <a:rPr lang="en-US" altLang="zh-CN" sz="1600" baseline="-250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T</a:t>
            </a:r>
            <a:r>
              <a:rPr lang="en-US" altLang="zh-CN" sz="16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;</a:t>
            </a:r>
          </a:p>
          <a:p>
            <a:r>
              <a:rPr lang="en-US" altLang="zh-CN" sz="16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 </a:t>
            </a:r>
            <a:r>
              <a:rPr lang="en-US" altLang="zh-CN" sz="1600" dirty="0" smtClean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M(</a:t>
            </a:r>
            <a:r>
              <a:rPr lang="en-US" altLang="zh-CN" sz="1600" dirty="0" err="1" smtClean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leps</a:t>
            </a:r>
            <a:r>
              <a:rPr lang="en-US" altLang="zh-CN" sz="1600" dirty="0" smtClean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), </a:t>
            </a:r>
            <a:r>
              <a:rPr lang="en-US" altLang="zh-CN" sz="1600" dirty="0" err="1" smtClean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Δφ</a:t>
            </a:r>
            <a:r>
              <a:rPr lang="en-US" altLang="zh-CN" sz="1600" dirty="0" smtClean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(</a:t>
            </a:r>
            <a:r>
              <a:rPr lang="en-US" altLang="zh-CN" sz="1600" dirty="0" err="1" smtClean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lep</a:t>
            </a:r>
            <a:r>
              <a:rPr lang="en-US" altLang="zh-CN" sz="16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, </a:t>
            </a:r>
            <a:r>
              <a:rPr lang="en-US" altLang="zh-CN" sz="1600" dirty="0" err="1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lep</a:t>
            </a:r>
            <a:r>
              <a:rPr lang="en-US" altLang="zh-CN" sz="16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);</a:t>
            </a:r>
          </a:p>
          <a:p>
            <a:r>
              <a:rPr lang="en-US" altLang="zh-CN" sz="16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 M</a:t>
            </a:r>
            <a:r>
              <a:rPr lang="en-US" altLang="zh-CN" sz="1600" baseline="-250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T</a:t>
            </a:r>
            <a:r>
              <a:rPr lang="en-US" altLang="zh-CN" sz="16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(met, </a:t>
            </a:r>
            <a:r>
              <a:rPr lang="en-US" altLang="zh-CN" sz="1600" dirty="0" err="1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lep</a:t>
            </a:r>
            <a:r>
              <a:rPr lang="en-US" altLang="zh-CN" sz="16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(s</a:t>
            </a:r>
            <a:r>
              <a:rPr lang="en-US" altLang="zh-CN" sz="1600" dirty="0" smtClean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)), </a:t>
            </a:r>
            <a:r>
              <a:rPr lang="en-US" altLang="zh-CN" sz="1600" dirty="0" err="1" smtClean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Δφ</a:t>
            </a:r>
            <a:r>
              <a:rPr lang="en-US" altLang="zh-CN" sz="1600" dirty="0" smtClean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(met</a:t>
            </a:r>
            <a:r>
              <a:rPr lang="en-US" altLang="zh-CN" sz="16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, </a:t>
            </a:r>
            <a:r>
              <a:rPr lang="en-US" altLang="zh-CN" sz="1600" dirty="0" err="1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lep</a:t>
            </a:r>
            <a:r>
              <a:rPr lang="en-US" altLang="zh-CN" sz="16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(s));</a:t>
            </a:r>
          </a:p>
        </p:txBody>
      </p:sp>
      <p:pic>
        <p:nvPicPr>
          <p:cNvPr id="11" name="图片 10" descr="fig_distributions_drc_vs_BG_met_nor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23" y="3027555"/>
            <a:ext cx="2743200" cy="1463899"/>
          </a:xfrm>
          <a:prstGeom prst="rect">
            <a:avLst/>
          </a:prstGeom>
        </p:spPr>
      </p:pic>
      <p:pic>
        <p:nvPicPr>
          <p:cNvPr id="12" name="图片 11" descr="fig_distributions_drc_vs_BG_mLndLns_nor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461" y="3027555"/>
            <a:ext cx="2743200" cy="1463899"/>
          </a:xfrm>
          <a:prstGeom prst="rect">
            <a:avLst/>
          </a:prstGeom>
        </p:spPr>
      </p:pic>
      <p:pic>
        <p:nvPicPr>
          <p:cNvPr id="14" name="图片 13" descr="fig_distributions_drc_vs_BG_mtMetLndLns_nor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461" y="4705966"/>
            <a:ext cx="2743200" cy="1463899"/>
          </a:xfrm>
          <a:prstGeom prst="rect">
            <a:avLst/>
          </a:prstGeom>
        </p:spPr>
      </p:pic>
      <p:pic>
        <p:nvPicPr>
          <p:cNvPr id="16" name="图片 15" descr="fig_distributions_drc_vs_BG_dPhiMetLndLns_nor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23" y="4705966"/>
            <a:ext cx="2743200" cy="146389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793354" y="458508"/>
            <a:ext cx="21577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BDT Analysis</a:t>
            </a:r>
            <a:endParaRPr lang="en-US" altLang="zh-CN" sz="2400" b="1" dirty="0">
              <a:solidFill>
                <a:prstClr val="black"/>
              </a:solidFill>
              <a:latin typeface="Arial"/>
              <a:ea typeface="宋体" panose="02010600030101010101" pitchFamily="2" charset="-122"/>
              <a:cs typeface="Arial"/>
              <a:sym typeface="Wingding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05449" y="2615892"/>
            <a:ext cx="47884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Some observables for Dirac Signal &amp; Backgrounds</a:t>
            </a:r>
            <a:endParaRPr lang="en-US" altLang="zh-CN" sz="1600" dirty="0">
              <a:solidFill>
                <a:prstClr val="black"/>
              </a:solidFill>
              <a:latin typeface="Arial"/>
              <a:ea typeface="宋体" panose="02010600030101010101" pitchFamily="2" charset="-122"/>
              <a:cs typeface="Arial"/>
              <a:sym typeface="Wingdings"/>
            </a:endParaRPr>
          </a:p>
        </p:txBody>
      </p:sp>
      <p:pic>
        <p:nvPicPr>
          <p:cNvPr id="28" name="图片 27" descr="BDT_app_drc_vs_BG_mN20.png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124" y="1661254"/>
            <a:ext cx="3812309" cy="2247830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6874244" y="1250797"/>
            <a:ext cx="24877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BDT from TMVA package</a:t>
            </a:r>
            <a:endParaRPr lang="zh-CN" altLang="en-US" sz="1600" dirty="0">
              <a:solidFill>
                <a:prstClr val="black"/>
              </a:solidFill>
              <a:latin typeface="Arial"/>
              <a:ea typeface="宋体" panose="02010600030101010101" pitchFamily="2" charset="-122"/>
              <a:cs typeface="Arial"/>
            </a:endParaRPr>
          </a:p>
        </p:txBody>
      </p:sp>
      <p:pic>
        <p:nvPicPr>
          <p:cNvPr id="30" name="图片 29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124" y="4111662"/>
            <a:ext cx="3812309" cy="2122084"/>
          </a:xfrm>
          <a:prstGeom prst="rect">
            <a:avLst/>
          </a:prstGeom>
        </p:spPr>
      </p:pic>
      <p:sp>
        <p:nvSpPr>
          <p:cNvPr id="27" name="Text Box 5121"/>
          <p:cNvSpPr txBox="1">
            <a:spLocks noChangeArrowheads="1"/>
          </p:cNvSpPr>
          <p:nvPr/>
        </p:nvSpPr>
        <p:spPr bwMode="auto">
          <a:xfrm>
            <a:off x="11229975" y="6367997"/>
            <a:ext cx="73573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FZShuSong-Z01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9pPr>
          </a:lstStyle>
          <a:p>
            <a:pPr algn="r"/>
            <a:fld id="{196B11F1-6B2C-438A-A0AB-AB4D3BF7BC00}" type="slidenum">
              <a:rPr lang="en-US" altLang="en-US" sz="1200" smtClean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12</a:t>
            </a:fld>
            <a:r>
              <a:rPr lang="en-US" altLang="en-US" sz="1200" dirty="0" smtClean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/ 22</a:t>
            </a:r>
            <a:endParaRPr lang="en-US" altLang="en-US" sz="1200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7357" y="-13376"/>
            <a:ext cx="12184643" cy="389309"/>
            <a:chOff x="7357" y="-13376"/>
            <a:chExt cx="12184643" cy="389309"/>
          </a:xfrm>
        </p:grpSpPr>
        <p:sp>
          <p:nvSpPr>
            <p:cNvPr id="23" name="箭头: V 形 7">
              <a:extLst>
                <a:ext uri="{FF2B5EF4-FFF2-40B4-BE49-F238E27FC236}">
                  <a16:creationId xmlns:a16="http://schemas.microsoft.com/office/drawing/2014/main" id="{E5F966FA-0D88-418E-973F-D32D4627C0DC}"/>
                </a:ext>
              </a:extLst>
            </p:cNvPr>
            <p:cNvSpPr/>
            <p:nvPr/>
          </p:nvSpPr>
          <p:spPr>
            <a:xfrm>
              <a:off x="7357" y="0"/>
              <a:ext cx="2880000" cy="360000"/>
            </a:xfrm>
            <a:prstGeom prst="chevron">
              <a:avLst/>
            </a:prstGeom>
            <a:solidFill>
              <a:srgbClr val="9BBB59">
                <a:lumMod val="40000"/>
                <a:lumOff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4" name="箭头: V 形 8">
              <a:extLst>
                <a:ext uri="{FF2B5EF4-FFF2-40B4-BE49-F238E27FC236}">
                  <a16:creationId xmlns:a16="http://schemas.microsoft.com/office/drawing/2014/main" id="{B075E642-362A-46E2-93F6-3A3D09EB24FD}"/>
                </a:ext>
              </a:extLst>
            </p:cNvPr>
            <p:cNvSpPr/>
            <p:nvPr/>
          </p:nvSpPr>
          <p:spPr>
            <a:xfrm>
              <a:off x="6748261" y="82"/>
              <a:ext cx="3960000" cy="360000"/>
            </a:xfrm>
            <a:prstGeom prst="chevron">
              <a:avLst/>
            </a:prstGeom>
            <a:solidFill>
              <a:srgbClr val="9BBB59">
                <a:lumMod val="40000"/>
                <a:lumOff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5" name="箭头: V 形 9">
              <a:extLst>
                <a:ext uri="{FF2B5EF4-FFF2-40B4-BE49-F238E27FC236}">
                  <a16:creationId xmlns:a16="http://schemas.microsoft.com/office/drawing/2014/main" id="{B94C5E98-2B53-4C02-9430-BC80A19D2EBA}"/>
                </a:ext>
              </a:extLst>
            </p:cNvPr>
            <p:cNvSpPr/>
            <p:nvPr/>
          </p:nvSpPr>
          <p:spPr>
            <a:xfrm>
              <a:off x="10752000" y="6601"/>
              <a:ext cx="1440000" cy="360000"/>
            </a:xfrm>
            <a:prstGeom prst="chevron">
              <a:avLst/>
            </a:prstGeom>
            <a:solidFill>
              <a:srgbClr val="9BBB59">
                <a:lumMod val="40000"/>
                <a:lumOff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8E11E7D-1569-449B-8F1B-4E66A9EC0955}"/>
                </a:ext>
              </a:extLst>
            </p:cNvPr>
            <p:cNvSpPr/>
            <p:nvPr/>
          </p:nvSpPr>
          <p:spPr>
            <a:xfrm>
              <a:off x="10898909" y="6601"/>
              <a:ext cx="11721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Arial" panose="02080604020202020204" charset="0"/>
                  <a:ea typeface="方正书宋_GBK" charset="-122"/>
                </a:rPr>
                <a:t>Summary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D8BDE2AC-D417-4396-9493-29A490CCB95C}"/>
                </a:ext>
              </a:extLst>
            </p:cNvPr>
            <p:cNvSpPr/>
            <p:nvPr/>
          </p:nvSpPr>
          <p:spPr>
            <a:xfrm>
              <a:off x="738287" y="-13376"/>
              <a:ext cx="13901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dirty="0" smtClean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Introduction</a:t>
              </a:r>
              <a:endParaRPr lang="zh-CN" altLang="en-US" i="1" dirty="0">
                <a:solidFill>
                  <a:prstClr val="white">
                    <a:lumMod val="65000"/>
                  </a:prstClr>
                </a:solidFill>
                <a:latin typeface="Arial"/>
              </a:endParaRPr>
            </a:p>
          </p:txBody>
        </p:sp>
        <p:sp>
          <p:nvSpPr>
            <p:cNvPr id="41" name="箭头: V 形 7">
              <a:extLst>
                <a:ext uri="{FF2B5EF4-FFF2-40B4-BE49-F238E27FC236}">
                  <a16:creationId xmlns:a16="http://schemas.microsoft.com/office/drawing/2014/main" id="{E5F966FA-0D88-418E-973F-D32D4627C0DC}"/>
                </a:ext>
              </a:extLst>
            </p:cNvPr>
            <p:cNvSpPr/>
            <p:nvPr/>
          </p:nvSpPr>
          <p:spPr>
            <a:xfrm>
              <a:off x="2920538" y="2932"/>
              <a:ext cx="3780000" cy="360000"/>
            </a:xfrm>
            <a:prstGeom prst="chevron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D8BDE2AC-D417-4396-9493-29A490CCB95C}"/>
                </a:ext>
              </a:extLst>
            </p:cNvPr>
            <p:cNvSpPr/>
            <p:nvPr/>
          </p:nvSpPr>
          <p:spPr>
            <a:xfrm>
              <a:off x="3774550" y="-10444"/>
              <a:ext cx="21820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dirty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3</a:t>
              </a:r>
              <a:r>
                <a:rPr lang="en-US" altLang="zh-CN" i="1" dirty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l</a:t>
              </a:r>
              <a:r>
                <a:rPr lang="en-US" altLang="zh-CN" dirty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+MET </a:t>
              </a:r>
              <a:r>
                <a:rPr lang="en-US" altLang="zh-CN" dirty="0" smtClean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@ HL-LHC</a:t>
              </a:r>
              <a:endParaRPr lang="zh-CN" altLang="en-US" dirty="0">
                <a:solidFill>
                  <a:srgbClr val="FFFF00"/>
                </a:solidFill>
                <a:latin typeface="Arial"/>
              </a:endParaRPr>
            </a:p>
          </p:txBody>
        </p:sp>
      </p:grpSp>
      <p:sp>
        <p:nvSpPr>
          <p:cNvPr id="43" name="矩形 42">
            <a:extLst>
              <a:ext uri="{FF2B5EF4-FFF2-40B4-BE49-F238E27FC236}">
                <a16:creationId xmlns:a16="http://schemas.microsoft.com/office/drawing/2014/main" id="{4B8755CC-88D2-498D-A1BC-CD31FD84F9D1}"/>
              </a:ext>
            </a:extLst>
          </p:cNvPr>
          <p:cNvSpPr/>
          <p:nvPr/>
        </p:nvSpPr>
        <p:spPr>
          <a:xfrm>
            <a:off x="6976670" y="-23715"/>
            <a:ext cx="3605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kern="0" dirty="0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2</a:t>
            </a:r>
            <a:r>
              <a:rPr lang="en-US" altLang="zh-CN" i="1" kern="0" dirty="0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l</a:t>
            </a:r>
            <a:r>
              <a:rPr lang="en-US" altLang="zh-CN" kern="0" dirty="0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+2</a:t>
            </a:r>
            <a:r>
              <a:rPr lang="en-US" altLang="zh-CN" i="1" kern="0" dirty="0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j</a:t>
            </a:r>
            <a:r>
              <a:rPr lang="en-US" altLang="zh-CN" kern="0" dirty="0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 @ </a:t>
            </a:r>
            <a:r>
              <a:rPr lang="en-US" altLang="zh-CN" kern="0" dirty="0" smtClean="0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HL-LHC &amp; </a:t>
            </a:r>
            <a:r>
              <a:rPr lang="en-US" altLang="zh-CN" kern="0" dirty="0" err="1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SppC</a:t>
            </a:r>
            <a:r>
              <a:rPr lang="en-US" altLang="zh-CN" kern="0" dirty="0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/FCC-</a:t>
            </a:r>
            <a:r>
              <a:rPr lang="en-US" altLang="zh-CN" kern="0" dirty="0" err="1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hh</a:t>
            </a:r>
            <a:endParaRPr lang="en-US" altLang="zh-CN" kern="0" dirty="0">
              <a:solidFill>
                <a:prstClr val="white">
                  <a:lumMod val="65000"/>
                </a:prstClr>
              </a:solidFill>
              <a:latin typeface="Arial" panose="02080604020202020204" charset="0"/>
              <a:ea typeface="方正书宋_GBK" charset="-122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1153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4228286" y="409764"/>
            <a:ext cx="4084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Discovering/Exclusion Limits</a:t>
            </a:r>
          </a:p>
        </p:txBody>
      </p:sp>
      <p:pic>
        <p:nvPicPr>
          <p:cNvPr id="11" name="图片 10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82" y="3983361"/>
            <a:ext cx="4788000" cy="2700000"/>
          </a:xfrm>
          <a:prstGeom prst="rect">
            <a:avLst/>
          </a:prstGeom>
        </p:spPr>
      </p:pic>
      <p:pic>
        <p:nvPicPr>
          <p:cNvPr id="17" name="图片 16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65" y="3983361"/>
            <a:ext cx="4788000" cy="2700000"/>
          </a:xfrm>
          <a:prstGeom prst="rect">
            <a:avLst/>
          </a:prstGeom>
        </p:spPr>
      </p:pic>
      <p:pic>
        <p:nvPicPr>
          <p:cNvPr id="18" name="图片 17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65" y="971207"/>
            <a:ext cx="4788000" cy="27000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1199612" y="1830609"/>
            <a:ext cx="380276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3σ</a:t>
            </a:r>
            <a:endParaRPr lang="zh-CN" altLang="en-US" sz="1300" dirty="0">
              <a:solidFill>
                <a:prstClr val="black"/>
              </a:solidFill>
              <a:latin typeface="News Gothic MT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202602" y="1617363"/>
            <a:ext cx="380276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5σ</a:t>
            </a:r>
            <a:endParaRPr lang="zh-CN" altLang="en-US" sz="1300" dirty="0">
              <a:solidFill>
                <a:prstClr val="black"/>
              </a:solidFill>
              <a:latin typeface="News Gothic MT"/>
              <a:ea typeface="宋体" panose="02010600030101010101" pitchFamily="2" charset="-122"/>
            </a:endParaRPr>
          </a:p>
        </p:txBody>
      </p:sp>
      <p:pic>
        <p:nvPicPr>
          <p:cNvPr id="12" name="图片 11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55" y="972995"/>
            <a:ext cx="4788000" cy="270022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347411" y="1855917"/>
            <a:ext cx="380276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3σ</a:t>
            </a:r>
            <a:endParaRPr lang="zh-CN" altLang="en-US" sz="1300" dirty="0">
              <a:solidFill>
                <a:prstClr val="black"/>
              </a:solidFill>
              <a:latin typeface="News Gothic MT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350401" y="1624199"/>
            <a:ext cx="380276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5σ</a:t>
            </a:r>
            <a:endParaRPr lang="zh-CN" altLang="en-US" sz="1300" dirty="0">
              <a:solidFill>
                <a:prstClr val="black"/>
              </a:solidFill>
              <a:latin typeface="News Gothic MT"/>
              <a:ea typeface="宋体" panose="0201060003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504408" y="658348"/>
            <a:ext cx="633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0.55</a:t>
            </a:r>
          </a:p>
        </p:txBody>
      </p:sp>
      <p:cxnSp>
        <p:nvCxnSpPr>
          <p:cNvPr id="16" name="直线连接符 15"/>
          <p:cNvCxnSpPr/>
          <p:nvPr/>
        </p:nvCxnSpPr>
        <p:spPr>
          <a:xfrm>
            <a:off x="2791837" y="951316"/>
            <a:ext cx="0" cy="936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/>
          <p:cNvCxnSpPr/>
          <p:nvPr/>
        </p:nvCxnSpPr>
        <p:spPr>
          <a:xfrm>
            <a:off x="2056454" y="951208"/>
            <a:ext cx="0" cy="1116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1758489" y="664776"/>
            <a:ext cx="633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8000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0.25</a:t>
            </a:r>
          </a:p>
        </p:txBody>
      </p:sp>
      <p:cxnSp>
        <p:nvCxnSpPr>
          <p:cNvPr id="23" name="直线连接符 22"/>
          <p:cNvCxnSpPr/>
          <p:nvPr/>
        </p:nvCxnSpPr>
        <p:spPr>
          <a:xfrm>
            <a:off x="9228222" y="997468"/>
            <a:ext cx="0" cy="90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/>
          <p:cNvCxnSpPr/>
          <p:nvPr/>
        </p:nvCxnSpPr>
        <p:spPr>
          <a:xfrm>
            <a:off x="8653666" y="1006053"/>
            <a:ext cx="0" cy="10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8903942" y="647428"/>
            <a:ext cx="633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1.02</a:t>
            </a:r>
          </a:p>
        </p:txBody>
      </p:sp>
      <p:sp>
        <p:nvSpPr>
          <p:cNvPr id="26" name="矩形 25"/>
          <p:cNvSpPr/>
          <p:nvPr/>
        </p:nvSpPr>
        <p:spPr>
          <a:xfrm>
            <a:off x="8336699" y="661840"/>
            <a:ext cx="633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8000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0.55</a:t>
            </a:r>
          </a:p>
        </p:txBody>
      </p:sp>
      <p:sp>
        <p:nvSpPr>
          <p:cNvPr id="28" name="矩形 27"/>
          <p:cNvSpPr/>
          <p:nvPr/>
        </p:nvSpPr>
        <p:spPr>
          <a:xfrm>
            <a:off x="5783204" y="4834301"/>
            <a:ext cx="67853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00" b="1" dirty="0">
                <a:solidFill>
                  <a:srgbClr val="000090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3σ CC</a:t>
            </a:r>
            <a:endParaRPr lang="zh-CN" altLang="en-US" sz="1300" b="1" dirty="0">
              <a:solidFill>
                <a:srgbClr val="000090"/>
              </a:solidFill>
              <a:latin typeface="News Gothic MT"/>
              <a:ea typeface="宋体" panose="02010600030101010101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787641" y="4556012"/>
            <a:ext cx="67853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00" b="1" dirty="0">
                <a:solidFill>
                  <a:srgbClr val="C00000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5σ CC</a:t>
            </a:r>
            <a:endParaRPr lang="zh-CN" altLang="en-US" sz="1300" b="1" dirty="0">
              <a:solidFill>
                <a:srgbClr val="C00000"/>
              </a:solidFill>
              <a:latin typeface="News Gothic MT"/>
              <a:ea typeface="宋体" panose="02010600030101010101" pitchFamily="2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731403" y="6401432"/>
            <a:ext cx="78739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00" b="1" dirty="0">
                <a:solidFill>
                  <a:srgbClr val="000090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3σ BDT</a:t>
            </a:r>
            <a:endParaRPr lang="zh-CN" altLang="en-US" sz="1300" b="1" dirty="0">
              <a:solidFill>
                <a:srgbClr val="000090"/>
              </a:solidFill>
              <a:latin typeface="News Gothic MT"/>
              <a:ea typeface="宋体" panose="02010600030101010101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33053" y="5822235"/>
            <a:ext cx="78739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00" b="1" dirty="0">
                <a:solidFill>
                  <a:srgbClr val="C00000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5σ BDT</a:t>
            </a:r>
            <a:endParaRPr lang="zh-CN" altLang="en-US" sz="1300" b="1" dirty="0">
              <a:solidFill>
                <a:srgbClr val="C00000"/>
              </a:solidFill>
              <a:latin typeface="News Gothic MT"/>
              <a:ea typeface="宋体" panose="02010600030101010101" pitchFamily="2" charset="-122"/>
            </a:endParaRPr>
          </a:p>
        </p:txBody>
      </p:sp>
      <p:cxnSp>
        <p:nvCxnSpPr>
          <p:cNvPr id="35" name="直线连接符 34"/>
          <p:cNvCxnSpPr/>
          <p:nvPr/>
        </p:nvCxnSpPr>
        <p:spPr>
          <a:xfrm>
            <a:off x="1714953" y="5450096"/>
            <a:ext cx="237843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4067847" y="5268647"/>
            <a:ext cx="54477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dirty="0">
                <a:solidFill>
                  <a:srgbClr val="008000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0.11</a:t>
            </a:r>
          </a:p>
        </p:txBody>
      </p:sp>
      <p:cxnSp>
        <p:nvCxnSpPr>
          <p:cNvPr id="37" name="直线连接符 36"/>
          <p:cNvCxnSpPr/>
          <p:nvPr/>
        </p:nvCxnSpPr>
        <p:spPr>
          <a:xfrm>
            <a:off x="1710890" y="4968726"/>
            <a:ext cx="237843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4037425" y="4772336"/>
            <a:ext cx="55905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0.24</a:t>
            </a:r>
          </a:p>
        </p:txBody>
      </p:sp>
      <p:cxnSp>
        <p:nvCxnSpPr>
          <p:cNvPr id="39" name="直线连接符 38"/>
          <p:cNvCxnSpPr/>
          <p:nvPr/>
        </p:nvCxnSpPr>
        <p:spPr>
          <a:xfrm>
            <a:off x="9160360" y="5301544"/>
            <a:ext cx="21031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11208538" y="5138703"/>
            <a:ext cx="55905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dirty="0">
                <a:solidFill>
                  <a:srgbClr val="008000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0.25</a:t>
            </a:r>
          </a:p>
        </p:txBody>
      </p:sp>
      <p:cxnSp>
        <p:nvCxnSpPr>
          <p:cNvPr id="41" name="直线连接符 40"/>
          <p:cNvCxnSpPr/>
          <p:nvPr/>
        </p:nvCxnSpPr>
        <p:spPr>
          <a:xfrm>
            <a:off x="9148409" y="4820171"/>
            <a:ext cx="21031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11226469" y="4657330"/>
            <a:ext cx="55905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0.46</a:t>
            </a:r>
          </a:p>
        </p:txBody>
      </p:sp>
      <p:sp>
        <p:nvSpPr>
          <p:cNvPr id="43" name="矩形 42"/>
          <p:cNvSpPr/>
          <p:nvPr/>
        </p:nvSpPr>
        <p:spPr>
          <a:xfrm>
            <a:off x="5364175" y="5965253"/>
            <a:ext cx="55905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dirty="0">
                <a:solidFill>
                  <a:srgbClr val="008000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0.03</a:t>
            </a:r>
          </a:p>
        </p:txBody>
      </p:sp>
      <p:sp>
        <p:nvSpPr>
          <p:cNvPr id="44" name="矩形 43"/>
          <p:cNvSpPr/>
          <p:nvPr/>
        </p:nvSpPr>
        <p:spPr>
          <a:xfrm>
            <a:off x="5364175" y="5480505"/>
            <a:ext cx="55905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0.08</a:t>
            </a:r>
          </a:p>
        </p:txBody>
      </p:sp>
      <p:sp>
        <p:nvSpPr>
          <p:cNvPr id="45" name="矩形 44"/>
          <p:cNvSpPr/>
          <p:nvPr/>
        </p:nvSpPr>
        <p:spPr>
          <a:xfrm>
            <a:off x="11208538" y="5972515"/>
            <a:ext cx="55905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dirty="0">
                <a:solidFill>
                  <a:srgbClr val="008000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0.09</a:t>
            </a:r>
          </a:p>
        </p:txBody>
      </p:sp>
      <p:sp>
        <p:nvSpPr>
          <p:cNvPr id="46" name="矩形 45"/>
          <p:cNvSpPr/>
          <p:nvPr/>
        </p:nvSpPr>
        <p:spPr>
          <a:xfrm>
            <a:off x="11226469" y="5514194"/>
            <a:ext cx="55905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0.16</a:t>
            </a:r>
          </a:p>
        </p:txBody>
      </p:sp>
      <p:cxnSp>
        <p:nvCxnSpPr>
          <p:cNvPr id="49" name="直线箭头连接符 48"/>
          <p:cNvCxnSpPr>
            <a:endCxn id="29" idx="1"/>
          </p:cNvCxnSpPr>
          <p:nvPr/>
        </p:nvCxnSpPr>
        <p:spPr>
          <a:xfrm flipV="1">
            <a:off x="5201610" y="4702206"/>
            <a:ext cx="586030" cy="1461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/>
          <p:cNvCxnSpPr/>
          <p:nvPr/>
        </p:nvCxnSpPr>
        <p:spPr>
          <a:xfrm flipH="1" flipV="1">
            <a:off x="6362474" y="4729244"/>
            <a:ext cx="1313186" cy="265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/>
          <p:cNvCxnSpPr>
            <a:endCxn id="28" idx="1"/>
          </p:cNvCxnSpPr>
          <p:nvPr/>
        </p:nvCxnSpPr>
        <p:spPr>
          <a:xfrm flipV="1">
            <a:off x="5219040" y="4980495"/>
            <a:ext cx="564164" cy="207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/>
          <p:cNvCxnSpPr/>
          <p:nvPr/>
        </p:nvCxnSpPr>
        <p:spPr>
          <a:xfrm flipH="1" flipV="1">
            <a:off x="6405764" y="5014911"/>
            <a:ext cx="1356112" cy="3456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直线箭头连接符 64"/>
          <p:cNvCxnSpPr/>
          <p:nvPr/>
        </p:nvCxnSpPr>
        <p:spPr>
          <a:xfrm>
            <a:off x="5242814" y="6043734"/>
            <a:ext cx="533411" cy="5038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线箭头连接符 66"/>
          <p:cNvCxnSpPr/>
          <p:nvPr/>
        </p:nvCxnSpPr>
        <p:spPr>
          <a:xfrm flipH="1">
            <a:off x="6450588" y="6026114"/>
            <a:ext cx="1311288" cy="5215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771658" y="622111"/>
            <a:ext cx="954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Dirac N</a:t>
            </a:r>
            <a:endParaRPr lang="zh-CN" altLang="en-US" dirty="0">
              <a:solidFill>
                <a:prstClr val="black"/>
              </a:solidFill>
              <a:latin typeface="News Gothic MT"/>
              <a:ea typeface="宋体" panose="02010600030101010101" pitchFamily="2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771658" y="3662318"/>
            <a:ext cx="1377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Majorana N</a:t>
            </a:r>
            <a:endParaRPr lang="zh-CN" altLang="en-US" dirty="0">
              <a:solidFill>
                <a:prstClr val="black"/>
              </a:solidFill>
              <a:latin typeface="News Gothic MT"/>
              <a:ea typeface="宋体" panose="02010600030101010101" pitchFamily="2" charset="-122"/>
            </a:endParaRPr>
          </a:p>
        </p:txBody>
      </p:sp>
      <p:cxnSp>
        <p:nvCxnSpPr>
          <p:cNvPr id="76" name="直线箭头连接符 75"/>
          <p:cNvCxnSpPr/>
          <p:nvPr/>
        </p:nvCxnSpPr>
        <p:spPr>
          <a:xfrm flipH="1">
            <a:off x="6551187" y="5609321"/>
            <a:ext cx="1124473" cy="3620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直线箭头连接符 77"/>
          <p:cNvCxnSpPr/>
          <p:nvPr/>
        </p:nvCxnSpPr>
        <p:spPr>
          <a:xfrm>
            <a:off x="5364175" y="5617895"/>
            <a:ext cx="547554" cy="3505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4534888" y="3685967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when </a:t>
            </a:r>
            <a:r>
              <a:rPr kumimoji="1" lang="en-US" altLang="zh-CN" i="1" dirty="0" smtClean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r</a:t>
            </a:r>
            <a:r>
              <a:rPr kumimoji="1"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 </a:t>
            </a:r>
            <a:r>
              <a:rPr kumimoji="1" lang="en-US" altLang="zh-CN" dirty="0" smtClean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= 1</a:t>
            </a:r>
            <a:r>
              <a:rPr kumimoji="1"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,</a:t>
            </a:r>
            <a:r>
              <a:rPr kumimoji="1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  <a:sym typeface="Wingdings"/>
              </a:rPr>
              <a:t>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ws Gothic MT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3053" y="3745474"/>
            <a:ext cx="2523177" cy="292953"/>
          </a:xfrm>
          <a:prstGeom prst="rect">
            <a:avLst/>
          </a:prstGeom>
        </p:spPr>
      </p:pic>
      <p:sp>
        <p:nvSpPr>
          <p:cNvPr id="58" name="Text Box 5121"/>
          <p:cNvSpPr txBox="1">
            <a:spLocks noChangeArrowheads="1"/>
          </p:cNvSpPr>
          <p:nvPr/>
        </p:nvSpPr>
        <p:spPr bwMode="auto">
          <a:xfrm>
            <a:off x="11229975" y="6453722"/>
            <a:ext cx="73573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FZShuSong-Z01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9pPr>
          </a:lstStyle>
          <a:p>
            <a:pPr algn="r"/>
            <a:fld id="{C641F03B-FCAC-46ED-A658-D136D754D432}" type="slidenum">
              <a:rPr lang="en-US" altLang="en-US" sz="1200" smtClean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13</a:t>
            </a:fld>
            <a:r>
              <a:rPr lang="en-US" altLang="en-US" sz="1200" dirty="0" smtClean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/ 22</a:t>
            </a:r>
            <a:endParaRPr lang="en-US" altLang="en-US" sz="1200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7357" y="-13376"/>
            <a:ext cx="12184643" cy="389309"/>
            <a:chOff x="7357" y="-13376"/>
            <a:chExt cx="12184643" cy="389309"/>
          </a:xfrm>
        </p:grpSpPr>
        <p:sp>
          <p:nvSpPr>
            <p:cNvPr id="60" name="箭头: V 形 7">
              <a:extLst>
                <a:ext uri="{FF2B5EF4-FFF2-40B4-BE49-F238E27FC236}">
                  <a16:creationId xmlns:a16="http://schemas.microsoft.com/office/drawing/2014/main" id="{E5F966FA-0D88-418E-973F-D32D4627C0DC}"/>
                </a:ext>
              </a:extLst>
            </p:cNvPr>
            <p:cNvSpPr/>
            <p:nvPr/>
          </p:nvSpPr>
          <p:spPr>
            <a:xfrm>
              <a:off x="7357" y="0"/>
              <a:ext cx="2880000" cy="360000"/>
            </a:xfrm>
            <a:prstGeom prst="chevron">
              <a:avLst/>
            </a:prstGeom>
            <a:solidFill>
              <a:srgbClr val="9BBB59">
                <a:lumMod val="40000"/>
                <a:lumOff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61" name="箭头: V 形 8">
              <a:extLst>
                <a:ext uri="{FF2B5EF4-FFF2-40B4-BE49-F238E27FC236}">
                  <a16:creationId xmlns:a16="http://schemas.microsoft.com/office/drawing/2014/main" id="{B075E642-362A-46E2-93F6-3A3D09EB24FD}"/>
                </a:ext>
              </a:extLst>
            </p:cNvPr>
            <p:cNvSpPr/>
            <p:nvPr/>
          </p:nvSpPr>
          <p:spPr>
            <a:xfrm>
              <a:off x="6748261" y="82"/>
              <a:ext cx="3960000" cy="360000"/>
            </a:xfrm>
            <a:prstGeom prst="chevron">
              <a:avLst/>
            </a:prstGeom>
            <a:solidFill>
              <a:srgbClr val="9BBB59">
                <a:lumMod val="40000"/>
                <a:lumOff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62" name="箭头: V 形 9">
              <a:extLst>
                <a:ext uri="{FF2B5EF4-FFF2-40B4-BE49-F238E27FC236}">
                  <a16:creationId xmlns:a16="http://schemas.microsoft.com/office/drawing/2014/main" id="{B94C5E98-2B53-4C02-9430-BC80A19D2EBA}"/>
                </a:ext>
              </a:extLst>
            </p:cNvPr>
            <p:cNvSpPr/>
            <p:nvPr/>
          </p:nvSpPr>
          <p:spPr>
            <a:xfrm>
              <a:off x="10752000" y="6601"/>
              <a:ext cx="1440000" cy="360000"/>
            </a:xfrm>
            <a:prstGeom prst="chevron">
              <a:avLst/>
            </a:prstGeom>
            <a:solidFill>
              <a:srgbClr val="9BBB59">
                <a:lumMod val="40000"/>
                <a:lumOff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C8E11E7D-1569-449B-8F1B-4E66A9EC0955}"/>
                </a:ext>
              </a:extLst>
            </p:cNvPr>
            <p:cNvSpPr/>
            <p:nvPr/>
          </p:nvSpPr>
          <p:spPr>
            <a:xfrm>
              <a:off x="10898909" y="6601"/>
              <a:ext cx="11721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Arial" panose="02080604020202020204" charset="0"/>
                  <a:ea typeface="方正书宋_GBK" charset="-122"/>
                </a:rPr>
                <a:t>Summary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D8BDE2AC-D417-4396-9493-29A490CCB95C}"/>
                </a:ext>
              </a:extLst>
            </p:cNvPr>
            <p:cNvSpPr/>
            <p:nvPr/>
          </p:nvSpPr>
          <p:spPr>
            <a:xfrm>
              <a:off x="738287" y="-13376"/>
              <a:ext cx="13901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dirty="0" smtClean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Introduction</a:t>
              </a:r>
              <a:endParaRPr lang="zh-CN" altLang="en-US" i="1" dirty="0">
                <a:solidFill>
                  <a:prstClr val="white">
                    <a:lumMod val="65000"/>
                  </a:prstClr>
                </a:solidFill>
                <a:latin typeface="Arial"/>
              </a:endParaRPr>
            </a:p>
          </p:txBody>
        </p:sp>
        <p:sp>
          <p:nvSpPr>
            <p:cNvPr id="80" name="箭头: V 形 7">
              <a:extLst>
                <a:ext uri="{FF2B5EF4-FFF2-40B4-BE49-F238E27FC236}">
                  <a16:creationId xmlns:a16="http://schemas.microsoft.com/office/drawing/2014/main" id="{E5F966FA-0D88-418E-973F-D32D4627C0DC}"/>
                </a:ext>
              </a:extLst>
            </p:cNvPr>
            <p:cNvSpPr/>
            <p:nvPr/>
          </p:nvSpPr>
          <p:spPr>
            <a:xfrm>
              <a:off x="2920538" y="2932"/>
              <a:ext cx="3780000" cy="360000"/>
            </a:xfrm>
            <a:prstGeom prst="chevron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D8BDE2AC-D417-4396-9493-29A490CCB95C}"/>
                </a:ext>
              </a:extLst>
            </p:cNvPr>
            <p:cNvSpPr/>
            <p:nvPr/>
          </p:nvSpPr>
          <p:spPr>
            <a:xfrm>
              <a:off x="3774550" y="-10444"/>
              <a:ext cx="21820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dirty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3</a:t>
              </a:r>
              <a:r>
                <a:rPr lang="en-US" altLang="zh-CN" i="1" dirty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l</a:t>
              </a:r>
              <a:r>
                <a:rPr lang="en-US" altLang="zh-CN" dirty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+MET </a:t>
              </a:r>
              <a:r>
                <a:rPr lang="en-US" altLang="zh-CN" dirty="0" smtClean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@ HL-LHC</a:t>
              </a:r>
              <a:endParaRPr lang="zh-CN" altLang="en-US" dirty="0">
                <a:solidFill>
                  <a:srgbClr val="FFFF00"/>
                </a:solidFill>
                <a:latin typeface="Arial"/>
              </a:endParaRPr>
            </a:p>
          </p:txBody>
        </p:sp>
      </p:grpSp>
      <p:sp>
        <p:nvSpPr>
          <p:cNvPr id="82" name="矩形 81">
            <a:extLst>
              <a:ext uri="{FF2B5EF4-FFF2-40B4-BE49-F238E27FC236}">
                <a16:creationId xmlns:a16="http://schemas.microsoft.com/office/drawing/2014/main" id="{4B8755CC-88D2-498D-A1BC-CD31FD84F9D1}"/>
              </a:ext>
            </a:extLst>
          </p:cNvPr>
          <p:cNvSpPr/>
          <p:nvPr/>
        </p:nvSpPr>
        <p:spPr>
          <a:xfrm>
            <a:off x="6976670" y="-23715"/>
            <a:ext cx="3605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kern="0" dirty="0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2</a:t>
            </a:r>
            <a:r>
              <a:rPr lang="en-US" altLang="zh-CN" i="1" kern="0" dirty="0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l</a:t>
            </a:r>
            <a:r>
              <a:rPr lang="en-US" altLang="zh-CN" kern="0" dirty="0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+2</a:t>
            </a:r>
            <a:r>
              <a:rPr lang="en-US" altLang="zh-CN" i="1" kern="0" dirty="0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j</a:t>
            </a:r>
            <a:r>
              <a:rPr lang="en-US" altLang="zh-CN" kern="0" dirty="0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 @ </a:t>
            </a:r>
            <a:r>
              <a:rPr lang="en-US" altLang="zh-CN" kern="0" dirty="0" smtClean="0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HL-LHC &amp; </a:t>
            </a:r>
            <a:r>
              <a:rPr lang="en-US" altLang="zh-CN" kern="0" dirty="0" err="1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SppC</a:t>
            </a:r>
            <a:r>
              <a:rPr lang="en-US" altLang="zh-CN" kern="0" dirty="0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/FCC-</a:t>
            </a:r>
            <a:r>
              <a:rPr lang="en-US" altLang="zh-CN" kern="0" dirty="0" err="1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hh</a:t>
            </a:r>
            <a:endParaRPr lang="en-US" altLang="zh-CN" kern="0" dirty="0">
              <a:solidFill>
                <a:prstClr val="white">
                  <a:lumMod val="65000"/>
                </a:prstClr>
              </a:solidFill>
              <a:latin typeface="Arial" panose="02080604020202020204" charset="0"/>
              <a:ea typeface="方正书宋_GBK" charset="-122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897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369003" y="2572581"/>
            <a:ext cx="5447440" cy="2508707"/>
            <a:chOff x="-45039" y="3557529"/>
            <a:chExt cx="5141486" cy="2186188"/>
          </a:xfrm>
        </p:grpSpPr>
        <p:pic>
          <p:nvPicPr>
            <p:cNvPr id="14" name="图片 13"/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874" y="3557529"/>
              <a:ext cx="3931920" cy="2186188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4259203" y="4178519"/>
              <a:ext cx="678535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90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Arial"/>
                  <a:sym typeface="Wingdings"/>
                </a:rPr>
                <a:t>3</a:t>
              </a:r>
              <a:r>
                <a:rPr kumimoji="0" lang="en-US" altLang="zh-CN" sz="13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90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Arial"/>
                  <a:sym typeface="Wingdings"/>
                </a:rPr>
                <a:t>σ CC</a:t>
              </a:r>
              <a:endParaRPr kumimoji="0" lang="zh-CN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News Gothic MT"/>
                <a:ea typeface="宋体" panose="02010600030101010101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263640" y="3900230"/>
              <a:ext cx="678535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Arial"/>
                  <a:sym typeface="Wingdings"/>
                </a:rPr>
                <a:t>5</a:t>
              </a:r>
              <a:r>
                <a:rPr kumimoji="0" lang="en-US" altLang="zh-CN" sz="13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Arial"/>
                  <a:sym typeface="Wingdings"/>
                </a:rPr>
                <a:t>σ CC</a:t>
              </a:r>
              <a:endParaRPr kumimoji="0" lang="zh-CN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News Gothic MT"/>
                <a:ea typeface="宋体" panose="02010600030101010101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269046" y="5416877"/>
              <a:ext cx="787395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90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Arial"/>
                  <a:sym typeface="Wingdings"/>
                </a:rPr>
                <a:t>3</a:t>
              </a:r>
              <a:r>
                <a:rPr kumimoji="0" lang="en-US" altLang="zh-CN" sz="13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90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Arial"/>
                  <a:sym typeface="Wingdings"/>
                </a:rPr>
                <a:t>σ BDT</a:t>
              </a:r>
              <a:endParaRPr kumimoji="0" lang="zh-CN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News Gothic MT"/>
                <a:ea typeface="宋体" panose="02010600030101010101" pitchFamily="2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309052" y="4889366"/>
              <a:ext cx="787395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Arial"/>
                  <a:sym typeface="Wingdings"/>
                </a:rPr>
                <a:t>5</a:t>
              </a:r>
              <a:r>
                <a:rPr kumimoji="0" lang="en-US" altLang="zh-CN" sz="13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Arial"/>
                  <a:sym typeface="Wingdings"/>
                </a:rPr>
                <a:t>σ BDT</a:t>
              </a:r>
              <a:endParaRPr kumimoji="0" lang="zh-CN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News Gothic MT"/>
                <a:ea typeface="宋体" panose="02010600030101010101" pitchFamily="2" charset="-122"/>
              </a:endParaRPr>
            </a:p>
          </p:txBody>
        </p:sp>
        <p:cxnSp>
          <p:nvCxnSpPr>
            <p:cNvPr id="19" name="直线连接符 34"/>
            <p:cNvCxnSpPr/>
            <p:nvPr/>
          </p:nvCxnSpPr>
          <p:spPr>
            <a:xfrm>
              <a:off x="403407" y="4729662"/>
              <a:ext cx="2378438" cy="0"/>
            </a:xfrm>
            <a:prstGeom prst="line">
              <a:avLst/>
            </a:prstGeom>
            <a:noFill/>
            <a:ln w="25400" cap="flat" cmpd="dbl" algn="ctr">
              <a:solidFill>
                <a:srgbClr val="2C7C9F"/>
              </a:solidFill>
              <a:prstDash val="solid"/>
            </a:ln>
            <a:effectLst/>
          </p:spPr>
        </p:cxnSp>
        <p:sp>
          <p:nvSpPr>
            <p:cNvPr id="20" name="矩形 19"/>
            <p:cNvSpPr/>
            <p:nvPr/>
          </p:nvSpPr>
          <p:spPr>
            <a:xfrm>
              <a:off x="-33088" y="4548212"/>
              <a:ext cx="544778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Arial"/>
                  <a:sym typeface="Wingdings"/>
                </a:rPr>
                <a:t>0.11</a:t>
              </a:r>
            </a:p>
          </p:txBody>
        </p:sp>
        <p:cxnSp>
          <p:nvCxnSpPr>
            <p:cNvPr id="21" name="直线连接符 36"/>
            <p:cNvCxnSpPr/>
            <p:nvPr/>
          </p:nvCxnSpPr>
          <p:spPr>
            <a:xfrm>
              <a:off x="436279" y="4359127"/>
              <a:ext cx="2378438" cy="0"/>
            </a:xfrm>
            <a:prstGeom prst="line">
              <a:avLst/>
            </a:prstGeom>
            <a:noFill/>
            <a:ln w="25400" cap="flat" cmpd="dbl" algn="ctr">
              <a:solidFill>
                <a:srgbClr val="2C7C9F"/>
              </a:solidFill>
              <a:prstDash val="solid"/>
            </a:ln>
            <a:effectLst/>
          </p:spPr>
        </p:cxnSp>
        <p:sp>
          <p:nvSpPr>
            <p:cNvPr id="22" name="矩形 21"/>
            <p:cNvSpPr/>
            <p:nvPr/>
          </p:nvSpPr>
          <p:spPr>
            <a:xfrm>
              <a:off x="-45039" y="4162736"/>
              <a:ext cx="559055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Arial"/>
                  <a:sym typeface="Wingdings"/>
                </a:rPr>
                <a:t>0.24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3974101" y="5096499"/>
              <a:ext cx="559055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Arial"/>
                  <a:sym typeface="Wingdings"/>
                </a:rPr>
                <a:t>0.03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3977091" y="4711023"/>
              <a:ext cx="559055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Arial"/>
                  <a:sym typeface="Wingdings"/>
                </a:rPr>
                <a:t>0.08</a:t>
              </a:r>
            </a:p>
          </p:txBody>
        </p:sp>
        <p:cxnSp>
          <p:nvCxnSpPr>
            <p:cNvPr id="25" name="直线箭头连接符 48"/>
            <p:cNvCxnSpPr>
              <a:endCxn id="16" idx="1"/>
            </p:cNvCxnSpPr>
            <p:nvPr/>
          </p:nvCxnSpPr>
          <p:spPr>
            <a:xfrm flipV="1">
              <a:off x="3677610" y="4046424"/>
              <a:ext cx="586030" cy="146194"/>
            </a:xfrm>
            <a:prstGeom prst="straightConnector1">
              <a:avLst/>
            </a:prstGeom>
            <a:noFill/>
            <a:ln w="25400" cap="flat" cmpd="dbl" algn="ctr">
              <a:solidFill>
                <a:srgbClr val="2C7C9F"/>
              </a:solidFill>
              <a:prstDash val="solid"/>
              <a:tailEnd type="arrow"/>
            </a:ln>
            <a:effectLst/>
          </p:spPr>
        </p:cxnSp>
        <p:cxnSp>
          <p:nvCxnSpPr>
            <p:cNvPr id="26" name="直线箭头连接符 54"/>
            <p:cNvCxnSpPr>
              <a:endCxn id="15" idx="1"/>
            </p:cNvCxnSpPr>
            <p:nvPr/>
          </p:nvCxnSpPr>
          <p:spPr>
            <a:xfrm flipV="1">
              <a:off x="3810000" y="4324713"/>
              <a:ext cx="449203" cy="160294"/>
            </a:xfrm>
            <a:prstGeom prst="straightConnector1">
              <a:avLst/>
            </a:prstGeom>
            <a:noFill/>
            <a:ln w="25400" cap="flat" cmpd="dbl" algn="ctr">
              <a:solidFill>
                <a:srgbClr val="2C7C9F"/>
              </a:solidFill>
              <a:prstDash val="solid"/>
              <a:tailEnd type="arrow"/>
            </a:ln>
            <a:effectLst/>
          </p:spPr>
        </p:cxnSp>
        <p:cxnSp>
          <p:nvCxnSpPr>
            <p:cNvPr id="27" name="直线箭头连接符 64"/>
            <p:cNvCxnSpPr/>
            <p:nvPr/>
          </p:nvCxnSpPr>
          <p:spPr>
            <a:xfrm>
              <a:off x="3795059" y="5161520"/>
              <a:ext cx="536002" cy="370025"/>
            </a:xfrm>
            <a:prstGeom prst="straightConnector1">
              <a:avLst/>
            </a:prstGeom>
            <a:noFill/>
            <a:ln w="25400" cap="flat" cmpd="dbl" algn="ctr">
              <a:solidFill>
                <a:srgbClr val="2C7C9F"/>
              </a:solidFill>
              <a:prstDash val="solid"/>
              <a:tailEnd type="arrow"/>
            </a:ln>
            <a:effectLst/>
          </p:spPr>
        </p:cxnSp>
        <p:sp>
          <p:nvSpPr>
            <p:cNvPr id="28" name="矩形 27"/>
            <p:cNvSpPr/>
            <p:nvPr/>
          </p:nvSpPr>
          <p:spPr>
            <a:xfrm>
              <a:off x="790626" y="3647046"/>
              <a:ext cx="13778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Arial"/>
                </a:rPr>
                <a:t>Majorana N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ws Gothic MT"/>
                <a:ea typeface="宋体" panose="02010600030101010101" pitchFamily="2" charset="-122"/>
              </a:endParaRPr>
            </a:p>
          </p:txBody>
        </p:sp>
        <p:cxnSp>
          <p:nvCxnSpPr>
            <p:cNvPr id="29" name="直线箭头连接符 77"/>
            <p:cNvCxnSpPr/>
            <p:nvPr/>
          </p:nvCxnSpPr>
          <p:spPr>
            <a:xfrm>
              <a:off x="4003983" y="4885423"/>
              <a:ext cx="379774" cy="165078"/>
            </a:xfrm>
            <a:prstGeom prst="straightConnector1">
              <a:avLst/>
            </a:prstGeom>
            <a:noFill/>
            <a:ln w="25400" cap="flat" cmpd="dbl" algn="ctr">
              <a:solidFill>
                <a:srgbClr val="2C7C9F"/>
              </a:solidFill>
              <a:prstDash val="solid"/>
              <a:tailEnd type="arrow"/>
            </a:ln>
            <a:effectLst/>
          </p:spPr>
        </p:cxnSp>
      </p:grpSp>
      <p:sp>
        <p:nvSpPr>
          <p:cNvPr id="30" name="文本框 29"/>
          <p:cNvSpPr txBox="1"/>
          <p:nvPr/>
        </p:nvSpPr>
        <p:spPr>
          <a:xfrm>
            <a:off x="236661" y="1313997"/>
            <a:ext cx="3711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Discovering/Excluding </a:t>
            </a:r>
            <a:r>
              <a:rPr kumimoji="1" lang="en-US" altLang="zh-CN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Majorana</a:t>
            </a:r>
            <a:r>
              <a:rPr kumimoji="1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 N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Arial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678279" y="521746"/>
            <a:ext cx="2844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Sterile Neutrinos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7101" y="2328051"/>
            <a:ext cx="5486553" cy="3222802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271566" y="1741220"/>
            <a:ext cx="50704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our </a:t>
            </a: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study: </a:t>
            </a:r>
            <a:r>
              <a:rPr kumimoji="0" lang="en-US" altLang="zh-CN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Phys.Rev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D95 (2017) no.11, 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115020</a:t>
            </a:r>
            <a:r>
              <a:rPr lang="en-US" altLang="zh-CN" sz="1200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cited by CMS collaboration 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772" y="5348721"/>
            <a:ext cx="2350169" cy="50619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4873" y="5340766"/>
            <a:ext cx="863029" cy="514146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6332437" y="1683329"/>
            <a:ext cx="44562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LHC, CMS experiment: </a:t>
            </a:r>
            <a:r>
              <a:rPr kumimoji="0" lang="en-US" altLang="zh-CN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Phys.Rev.Lett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120 (2018) no.22, 221801]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0247244" y="2280434"/>
            <a:ext cx="1252330" cy="3219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378713" y="2375060"/>
            <a:ext cx="14087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Times New Roman" panose="02020603050405020304" pitchFamily="18" charset="0"/>
              </a:rPr>
              <a:t>3000 fb</a:t>
            </a:r>
            <a:r>
              <a:rPr kumimoji="0" lang="en-US" altLang="zh-CN" sz="1200" b="0" i="0" u="none" strike="noStrike" kern="1200" cap="none" spc="0" normalizeH="0" baseline="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Times New Roman" panose="02020603050405020304" pitchFamily="18" charset="0"/>
              </a:rPr>
              <a:t>-1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Times New Roman" panose="02020603050405020304" pitchFamily="18" charset="0"/>
              </a:rPr>
              <a:t> (14 </a:t>
            </a:r>
            <a:r>
              <a:rPr kumimoji="0" lang="en-US" altLang="zh-CN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Times New Roman" panose="02020603050405020304" pitchFamily="18" charset="0"/>
              </a:rPr>
              <a:t>TeV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3369117" y="2337990"/>
            <a:ext cx="1396611" cy="3472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51" name="直接连接符 50"/>
          <p:cNvCxnSpPr/>
          <p:nvPr/>
        </p:nvCxnSpPr>
        <p:spPr>
          <a:xfrm flipH="1" flipV="1">
            <a:off x="8746435" y="2572581"/>
            <a:ext cx="9939" cy="2508707"/>
          </a:xfrm>
          <a:prstGeom prst="line">
            <a:avLst/>
          </a:prstGeom>
          <a:ln w="25400">
            <a:solidFill>
              <a:schemeClr val="accent1">
                <a:shade val="95000"/>
                <a:satMod val="10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492604" y="6017531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when </a:t>
            </a:r>
            <a:r>
              <a:rPr kumimoji="1" lang="en-US" altLang="zh-CN" i="1" dirty="0" smtClean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r</a:t>
            </a:r>
            <a:r>
              <a:rPr kumimoji="1"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 </a:t>
            </a:r>
            <a:r>
              <a:rPr kumimoji="1" lang="en-US" altLang="zh-CN" dirty="0" smtClean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= 1</a:t>
            </a:r>
            <a:r>
              <a:rPr kumimoji="1"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,</a:t>
            </a:r>
            <a:r>
              <a:rPr kumimoji="1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  <a:sym typeface="Wingdings"/>
              </a:rPr>
              <a:t>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ws Gothic MT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7145" y="6077038"/>
            <a:ext cx="2523177" cy="292953"/>
          </a:xfrm>
          <a:prstGeom prst="rect">
            <a:avLst/>
          </a:prstGeom>
        </p:spPr>
      </p:pic>
      <p:sp>
        <p:nvSpPr>
          <p:cNvPr id="53" name="Text Box 5121"/>
          <p:cNvSpPr txBox="1">
            <a:spLocks noChangeArrowheads="1"/>
          </p:cNvSpPr>
          <p:nvPr/>
        </p:nvSpPr>
        <p:spPr bwMode="auto">
          <a:xfrm>
            <a:off x="11229975" y="6367997"/>
            <a:ext cx="73573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FZShuSong-Z01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9pPr>
          </a:lstStyle>
          <a:p>
            <a:pPr algn="r"/>
            <a:fld id="{821B306A-E649-48A3-AEDB-581285D6EE3F}" type="slidenum">
              <a:rPr lang="en-US" altLang="en-US" sz="1200" smtClean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14</a:t>
            </a:fld>
            <a:r>
              <a:rPr lang="en-US" altLang="en-US" sz="1200" dirty="0" smtClean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/ 22</a:t>
            </a:r>
            <a:endParaRPr lang="en-US" altLang="en-US" sz="1200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7357" y="-13376"/>
            <a:ext cx="12184643" cy="389309"/>
            <a:chOff x="7357" y="-13376"/>
            <a:chExt cx="12184643" cy="389309"/>
          </a:xfrm>
        </p:grpSpPr>
        <p:sp>
          <p:nvSpPr>
            <p:cNvPr id="45" name="箭头: V 形 7">
              <a:extLst>
                <a:ext uri="{FF2B5EF4-FFF2-40B4-BE49-F238E27FC236}">
                  <a16:creationId xmlns:a16="http://schemas.microsoft.com/office/drawing/2014/main" id="{E5F966FA-0D88-418E-973F-D32D4627C0DC}"/>
                </a:ext>
              </a:extLst>
            </p:cNvPr>
            <p:cNvSpPr/>
            <p:nvPr/>
          </p:nvSpPr>
          <p:spPr>
            <a:xfrm>
              <a:off x="7357" y="0"/>
              <a:ext cx="2880000" cy="360000"/>
            </a:xfrm>
            <a:prstGeom prst="chevron">
              <a:avLst/>
            </a:prstGeom>
            <a:solidFill>
              <a:srgbClr val="9BBB59">
                <a:lumMod val="40000"/>
                <a:lumOff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46" name="箭头: V 形 8">
              <a:extLst>
                <a:ext uri="{FF2B5EF4-FFF2-40B4-BE49-F238E27FC236}">
                  <a16:creationId xmlns:a16="http://schemas.microsoft.com/office/drawing/2014/main" id="{B075E642-362A-46E2-93F6-3A3D09EB24FD}"/>
                </a:ext>
              </a:extLst>
            </p:cNvPr>
            <p:cNvSpPr/>
            <p:nvPr/>
          </p:nvSpPr>
          <p:spPr>
            <a:xfrm>
              <a:off x="6748261" y="82"/>
              <a:ext cx="3960000" cy="360000"/>
            </a:xfrm>
            <a:prstGeom prst="chevron">
              <a:avLst/>
            </a:prstGeom>
            <a:solidFill>
              <a:srgbClr val="9BBB59">
                <a:lumMod val="40000"/>
                <a:lumOff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47" name="箭头: V 形 9">
              <a:extLst>
                <a:ext uri="{FF2B5EF4-FFF2-40B4-BE49-F238E27FC236}">
                  <a16:creationId xmlns:a16="http://schemas.microsoft.com/office/drawing/2014/main" id="{B94C5E98-2B53-4C02-9430-BC80A19D2EBA}"/>
                </a:ext>
              </a:extLst>
            </p:cNvPr>
            <p:cNvSpPr/>
            <p:nvPr/>
          </p:nvSpPr>
          <p:spPr>
            <a:xfrm>
              <a:off x="10752000" y="6601"/>
              <a:ext cx="1440000" cy="360000"/>
            </a:xfrm>
            <a:prstGeom prst="chevron">
              <a:avLst/>
            </a:prstGeom>
            <a:solidFill>
              <a:srgbClr val="9BBB59">
                <a:lumMod val="40000"/>
                <a:lumOff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C8E11E7D-1569-449B-8F1B-4E66A9EC0955}"/>
                </a:ext>
              </a:extLst>
            </p:cNvPr>
            <p:cNvSpPr/>
            <p:nvPr/>
          </p:nvSpPr>
          <p:spPr>
            <a:xfrm>
              <a:off x="10898909" y="6601"/>
              <a:ext cx="11721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Arial" panose="02080604020202020204" charset="0"/>
                  <a:ea typeface="方正书宋_GBK" charset="-122"/>
                </a:rPr>
                <a:t>Summary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D8BDE2AC-D417-4396-9493-29A490CCB95C}"/>
                </a:ext>
              </a:extLst>
            </p:cNvPr>
            <p:cNvSpPr/>
            <p:nvPr/>
          </p:nvSpPr>
          <p:spPr>
            <a:xfrm>
              <a:off x="738287" y="-13376"/>
              <a:ext cx="13901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dirty="0" smtClean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Introduction</a:t>
              </a:r>
              <a:endParaRPr lang="zh-CN" altLang="en-US" i="1" dirty="0">
                <a:solidFill>
                  <a:prstClr val="white">
                    <a:lumMod val="65000"/>
                  </a:prstClr>
                </a:solidFill>
                <a:latin typeface="Arial"/>
              </a:endParaRPr>
            </a:p>
          </p:txBody>
        </p:sp>
        <p:sp>
          <p:nvSpPr>
            <p:cNvPr id="52" name="箭头: V 形 7">
              <a:extLst>
                <a:ext uri="{FF2B5EF4-FFF2-40B4-BE49-F238E27FC236}">
                  <a16:creationId xmlns:a16="http://schemas.microsoft.com/office/drawing/2014/main" id="{E5F966FA-0D88-418E-973F-D32D4627C0DC}"/>
                </a:ext>
              </a:extLst>
            </p:cNvPr>
            <p:cNvSpPr/>
            <p:nvPr/>
          </p:nvSpPr>
          <p:spPr>
            <a:xfrm>
              <a:off x="2920538" y="2932"/>
              <a:ext cx="3780000" cy="360000"/>
            </a:xfrm>
            <a:prstGeom prst="chevron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D8BDE2AC-D417-4396-9493-29A490CCB95C}"/>
                </a:ext>
              </a:extLst>
            </p:cNvPr>
            <p:cNvSpPr/>
            <p:nvPr/>
          </p:nvSpPr>
          <p:spPr>
            <a:xfrm>
              <a:off x="3774550" y="-10444"/>
              <a:ext cx="21820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dirty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3</a:t>
              </a:r>
              <a:r>
                <a:rPr lang="en-US" altLang="zh-CN" i="1" dirty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l</a:t>
              </a:r>
              <a:r>
                <a:rPr lang="en-US" altLang="zh-CN" dirty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+MET </a:t>
              </a:r>
              <a:r>
                <a:rPr lang="en-US" altLang="zh-CN" dirty="0" smtClean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@ HL-LHC</a:t>
              </a:r>
              <a:endParaRPr lang="zh-CN" altLang="en-US" dirty="0">
                <a:solidFill>
                  <a:srgbClr val="FFFF00"/>
                </a:solidFill>
                <a:latin typeface="Arial"/>
              </a:endParaRPr>
            </a:p>
          </p:txBody>
        </p:sp>
      </p:grpSp>
      <p:sp>
        <p:nvSpPr>
          <p:cNvPr id="64" name="矩形 63">
            <a:extLst>
              <a:ext uri="{FF2B5EF4-FFF2-40B4-BE49-F238E27FC236}">
                <a16:creationId xmlns:a16="http://schemas.microsoft.com/office/drawing/2014/main" id="{4B8755CC-88D2-498D-A1BC-CD31FD84F9D1}"/>
              </a:ext>
            </a:extLst>
          </p:cNvPr>
          <p:cNvSpPr/>
          <p:nvPr/>
        </p:nvSpPr>
        <p:spPr>
          <a:xfrm>
            <a:off x="6976670" y="-23715"/>
            <a:ext cx="3605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kern="0" dirty="0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2</a:t>
            </a:r>
            <a:r>
              <a:rPr lang="en-US" altLang="zh-CN" i="1" kern="0" dirty="0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l</a:t>
            </a:r>
            <a:r>
              <a:rPr lang="en-US" altLang="zh-CN" kern="0" dirty="0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+2</a:t>
            </a:r>
            <a:r>
              <a:rPr lang="en-US" altLang="zh-CN" i="1" kern="0" dirty="0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j</a:t>
            </a:r>
            <a:r>
              <a:rPr lang="en-US" altLang="zh-CN" kern="0" dirty="0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 @ </a:t>
            </a:r>
            <a:r>
              <a:rPr lang="en-US" altLang="zh-CN" kern="0" dirty="0" smtClean="0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HL-LHC &amp; </a:t>
            </a:r>
            <a:r>
              <a:rPr lang="en-US" altLang="zh-CN" kern="0" dirty="0" err="1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SppC</a:t>
            </a:r>
            <a:r>
              <a:rPr lang="en-US" altLang="zh-CN" kern="0" dirty="0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/FCC-</a:t>
            </a:r>
            <a:r>
              <a:rPr lang="en-US" altLang="zh-CN" kern="0" dirty="0" err="1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hh</a:t>
            </a:r>
            <a:endParaRPr lang="en-US" altLang="zh-CN" kern="0" dirty="0">
              <a:solidFill>
                <a:prstClr val="white">
                  <a:lumMod val="65000"/>
                </a:prstClr>
              </a:solidFill>
              <a:latin typeface="Arial" panose="02080604020202020204" charset="0"/>
              <a:ea typeface="方正书宋_GBK" charset="-122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9091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722021" y="1375787"/>
            <a:ext cx="72003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(2) </a:t>
            </a:r>
            <a:r>
              <a:rPr lang="en-US" altLang="zh-CN" sz="1600" dirty="0">
                <a:solidFill>
                  <a:srgbClr val="FF0000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2</a:t>
            </a:r>
            <a:r>
              <a:rPr lang="en-US" altLang="zh-CN" sz="1600" baseline="30000" dirty="0">
                <a:solidFill>
                  <a:srgbClr val="FF0000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nd</a:t>
            </a:r>
            <a:r>
              <a:rPr lang="en-US" altLang="zh-CN" sz="1600" dirty="0">
                <a:solidFill>
                  <a:srgbClr val="FF0000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 MVA</a:t>
            </a:r>
            <a:r>
              <a:rPr lang="en-US" altLang="zh-CN" sz="16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: exploiting </a:t>
            </a:r>
            <a:r>
              <a:rPr lang="en-US" altLang="zh-CN" sz="1600" dirty="0">
                <a:solidFill>
                  <a:srgbClr val="FF0000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kinematical distributions differing between LNC &amp; LNV,</a:t>
            </a:r>
          </a:p>
          <a:p>
            <a:r>
              <a:rPr lang="en-US" altLang="zh-CN" sz="16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                    M</a:t>
            </a:r>
            <a:r>
              <a:rPr lang="en-US" altLang="zh-CN" sz="1600" baseline="-250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T</a:t>
            </a:r>
            <a:r>
              <a:rPr lang="en-US" altLang="zh-CN" sz="16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(met, </a:t>
            </a:r>
            <a:r>
              <a:rPr lang="en-US" altLang="zh-CN" sz="1600" dirty="0" err="1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lep</a:t>
            </a:r>
            <a:r>
              <a:rPr lang="en-US" altLang="zh-CN" sz="16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(s)) &amp; </a:t>
            </a:r>
            <a:r>
              <a:rPr lang="en-US" altLang="zh-CN" sz="1600" dirty="0" err="1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Δφ</a:t>
            </a:r>
            <a:r>
              <a:rPr lang="en-US" altLang="zh-CN" sz="16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(met, </a:t>
            </a:r>
            <a:r>
              <a:rPr lang="en-US" altLang="zh-CN" sz="1600" dirty="0" err="1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lep</a:t>
            </a:r>
            <a:r>
              <a:rPr lang="en-US" altLang="zh-CN" sz="16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(s))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2"/>
          <a:srcRect t="72840"/>
          <a:stretch/>
        </p:blipFill>
        <p:spPr>
          <a:xfrm>
            <a:off x="3593752" y="2107852"/>
            <a:ext cx="4936427" cy="545392"/>
          </a:xfrm>
          <a:prstGeom prst="rect">
            <a:avLst/>
          </a:prstGeom>
        </p:spPr>
      </p:pic>
      <p:pic>
        <p:nvPicPr>
          <p:cNvPr id="2" name="图片 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793" y="2933373"/>
            <a:ext cx="2743200" cy="1828800"/>
          </a:xfrm>
          <a:prstGeom prst="rect">
            <a:avLst/>
          </a:prstGeom>
        </p:spPr>
      </p:pic>
      <p:pic>
        <p:nvPicPr>
          <p:cNvPr id="3" name="图片 2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864" y="2929081"/>
            <a:ext cx="2739177" cy="1828800"/>
          </a:xfrm>
          <a:prstGeom prst="rect">
            <a:avLst/>
          </a:prstGeom>
        </p:spPr>
      </p:pic>
      <p:pic>
        <p:nvPicPr>
          <p:cNvPr id="6" name="图片 5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630" y="2933374"/>
            <a:ext cx="2743200" cy="1828800"/>
          </a:xfrm>
          <a:prstGeom prst="rect">
            <a:avLst/>
          </a:prstGeom>
        </p:spPr>
      </p:pic>
      <p:pic>
        <p:nvPicPr>
          <p:cNvPr id="7" name="图片 6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793" y="4850388"/>
            <a:ext cx="2743200" cy="1828800"/>
          </a:xfrm>
          <a:prstGeom prst="rect">
            <a:avLst/>
          </a:prstGeom>
        </p:spPr>
      </p:pic>
      <p:pic>
        <p:nvPicPr>
          <p:cNvPr id="14" name="图片 13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864" y="4846096"/>
            <a:ext cx="2739177" cy="1828800"/>
          </a:xfrm>
          <a:prstGeom prst="rect">
            <a:avLst/>
          </a:prstGeom>
        </p:spPr>
      </p:pic>
      <p:pic>
        <p:nvPicPr>
          <p:cNvPr id="15" name="图片 14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630" y="4843949"/>
            <a:ext cx="2743200" cy="18288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732345" y="2010531"/>
            <a:ext cx="18614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Input observables:</a:t>
            </a:r>
            <a:endParaRPr lang="zh-CN" altLang="en-US" sz="1600" dirty="0">
              <a:solidFill>
                <a:prstClr val="black"/>
              </a:solidFill>
              <a:latin typeface="News Gothic MT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37857" y="441121"/>
            <a:ext cx="4535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 smtClean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Distinguishing Dirac / </a:t>
            </a:r>
            <a:r>
              <a:rPr kumimoji="1" lang="en-US" altLang="zh-CN" sz="2400" dirty="0" err="1" smtClean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Majorana</a:t>
            </a:r>
            <a:endParaRPr kumimoji="1" lang="en-US" altLang="zh-CN" sz="2400" dirty="0">
              <a:solidFill>
                <a:prstClr val="black"/>
              </a:solidFill>
              <a:latin typeface="Arial"/>
              <a:ea typeface="宋体" panose="02010600030101010101" pitchFamily="2" charset="-122"/>
              <a:cs typeface="Arial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80362" y="1025660"/>
            <a:ext cx="1141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Basic Idea</a:t>
            </a:r>
          </a:p>
        </p:txBody>
      </p:sp>
      <p:sp>
        <p:nvSpPr>
          <p:cNvPr id="16" name="矩形 15"/>
          <p:cNvSpPr/>
          <p:nvPr/>
        </p:nvSpPr>
        <p:spPr>
          <a:xfrm>
            <a:off x="1722021" y="1034683"/>
            <a:ext cx="33288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(1) </a:t>
            </a:r>
            <a:r>
              <a:rPr lang="en-US" altLang="zh-CN" sz="1600" dirty="0">
                <a:solidFill>
                  <a:srgbClr val="FF0000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1</a:t>
            </a:r>
            <a:r>
              <a:rPr lang="en-US" altLang="zh-CN" sz="1600" baseline="30000" dirty="0">
                <a:solidFill>
                  <a:srgbClr val="FF0000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st</a:t>
            </a:r>
            <a:r>
              <a:rPr lang="en-US" altLang="zh-CN" sz="1600" dirty="0">
                <a:solidFill>
                  <a:srgbClr val="FF0000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 MVA </a:t>
            </a:r>
            <a:r>
              <a:rPr lang="en-US" altLang="zh-CN" sz="16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-&gt; reduce SM BG</a:t>
            </a:r>
          </a:p>
        </p:txBody>
      </p:sp>
      <p:sp>
        <p:nvSpPr>
          <p:cNvPr id="25" name="Text Box 5121"/>
          <p:cNvSpPr txBox="1">
            <a:spLocks noChangeArrowheads="1"/>
          </p:cNvSpPr>
          <p:nvPr/>
        </p:nvSpPr>
        <p:spPr bwMode="auto">
          <a:xfrm>
            <a:off x="11229975" y="6367997"/>
            <a:ext cx="73573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FZShuSong-Z01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9pPr>
          </a:lstStyle>
          <a:p>
            <a:pPr algn="r"/>
            <a:fld id="{6E5E00BB-2B52-4049-9554-83CD376AABDA}" type="slidenum">
              <a:rPr lang="en-US" altLang="en-US" sz="1200" smtClean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15</a:t>
            </a:fld>
            <a:r>
              <a:rPr lang="en-US" altLang="en-US" sz="1200" dirty="0" smtClean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/ 22</a:t>
            </a:r>
            <a:endParaRPr lang="en-US" altLang="en-US" sz="1200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7357" y="-13376"/>
            <a:ext cx="12184643" cy="389309"/>
            <a:chOff x="7357" y="-13376"/>
            <a:chExt cx="12184643" cy="389309"/>
          </a:xfrm>
        </p:grpSpPr>
        <p:sp>
          <p:nvSpPr>
            <p:cNvPr id="26" name="箭头: V 形 7">
              <a:extLst>
                <a:ext uri="{FF2B5EF4-FFF2-40B4-BE49-F238E27FC236}">
                  <a16:creationId xmlns:a16="http://schemas.microsoft.com/office/drawing/2014/main" id="{E5F966FA-0D88-418E-973F-D32D4627C0DC}"/>
                </a:ext>
              </a:extLst>
            </p:cNvPr>
            <p:cNvSpPr/>
            <p:nvPr/>
          </p:nvSpPr>
          <p:spPr>
            <a:xfrm>
              <a:off x="7357" y="0"/>
              <a:ext cx="2880000" cy="360000"/>
            </a:xfrm>
            <a:prstGeom prst="chevron">
              <a:avLst/>
            </a:prstGeom>
            <a:solidFill>
              <a:srgbClr val="9BBB59">
                <a:lumMod val="40000"/>
                <a:lumOff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7" name="箭头: V 形 8">
              <a:extLst>
                <a:ext uri="{FF2B5EF4-FFF2-40B4-BE49-F238E27FC236}">
                  <a16:creationId xmlns:a16="http://schemas.microsoft.com/office/drawing/2014/main" id="{B075E642-362A-46E2-93F6-3A3D09EB24FD}"/>
                </a:ext>
              </a:extLst>
            </p:cNvPr>
            <p:cNvSpPr/>
            <p:nvPr/>
          </p:nvSpPr>
          <p:spPr>
            <a:xfrm>
              <a:off x="6748261" y="82"/>
              <a:ext cx="3960000" cy="360000"/>
            </a:xfrm>
            <a:prstGeom prst="chevron">
              <a:avLst/>
            </a:prstGeom>
            <a:solidFill>
              <a:srgbClr val="9BBB59">
                <a:lumMod val="40000"/>
                <a:lumOff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7" name="箭头: V 形 9">
              <a:extLst>
                <a:ext uri="{FF2B5EF4-FFF2-40B4-BE49-F238E27FC236}">
                  <a16:creationId xmlns:a16="http://schemas.microsoft.com/office/drawing/2014/main" id="{B94C5E98-2B53-4C02-9430-BC80A19D2EBA}"/>
                </a:ext>
              </a:extLst>
            </p:cNvPr>
            <p:cNvSpPr/>
            <p:nvPr/>
          </p:nvSpPr>
          <p:spPr>
            <a:xfrm>
              <a:off x="10752000" y="6601"/>
              <a:ext cx="1440000" cy="360000"/>
            </a:xfrm>
            <a:prstGeom prst="chevron">
              <a:avLst/>
            </a:prstGeom>
            <a:solidFill>
              <a:srgbClr val="9BBB59">
                <a:lumMod val="40000"/>
                <a:lumOff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C8E11E7D-1569-449B-8F1B-4E66A9EC0955}"/>
                </a:ext>
              </a:extLst>
            </p:cNvPr>
            <p:cNvSpPr/>
            <p:nvPr/>
          </p:nvSpPr>
          <p:spPr>
            <a:xfrm>
              <a:off x="10898909" y="6601"/>
              <a:ext cx="11721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Arial" panose="02080604020202020204" charset="0"/>
                  <a:ea typeface="方正书宋_GBK" charset="-122"/>
                </a:rPr>
                <a:t>Summary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D8BDE2AC-D417-4396-9493-29A490CCB95C}"/>
                </a:ext>
              </a:extLst>
            </p:cNvPr>
            <p:cNvSpPr/>
            <p:nvPr/>
          </p:nvSpPr>
          <p:spPr>
            <a:xfrm>
              <a:off x="738287" y="-13376"/>
              <a:ext cx="13901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dirty="0" smtClean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Introduction</a:t>
              </a:r>
              <a:endParaRPr lang="zh-CN" altLang="en-US" i="1" dirty="0">
                <a:solidFill>
                  <a:prstClr val="white">
                    <a:lumMod val="65000"/>
                  </a:prstClr>
                </a:solidFill>
                <a:latin typeface="Arial"/>
              </a:endParaRPr>
            </a:p>
          </p:txBody>
        </p:sp>
        <p:sp>
          <p:nvSpPr>
            <p:cNvPr id="40" name="箭头: V 形 7">
              <a:extLst>
                <a:ext uri="{FF2B5EF4-FFF2-40B4-BE49-F238E27FC236}">
                  <a16:creationId xmlns:a16="http://schemas.microsoft.com/office/drawing/2014/main" id="{E5F966FA-0D88-418E-973F-D32D4627C0DC}"/>
                </a:ext>
              </a:extLst>
            </p:cNvPr>
            <p:cNvSpPr/>
            <p:nvPr/>
          </p:nvSpPr>
          <p:spPr>
            <a:xfrm>
              <a:off x="2920538" y="2932"/>
              <a:ext cx="3780000" cy="360000"/>
            </a:xfrm>
            <a:prstGeom prst="chevron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D8BDE2AC-D417-4396-9493-29A490CCB95C}"/>
                </a:ext>
              </a:extLst>
            </p:cNvPr>
            <p:cNvSpPr/>
            <p:nvPr/>
          </p:nvSpPr>
          <p:spPr>
            <a:xfrm>
              <a:off x="3774550" y="-10444"/>
              <a:ext cx="21820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dirty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3</a:t>
              </a:r>
              <a:r>
                <a:rPr lang="en-US" altLang="zh-CN" i="1" dirty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l</a:t>
              </a:r>
              <a:r>
                <a:rPr lang="en-US" altLang="zh-CN" dirty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+MET </a:t>
              </a:r>
              <a:r>
                <a:rPr lang="en-US" altLang="zh-CN" dirty="0" smtClean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@ HL-LHC</a:t>
              </a:r>
              <a:endParaRPr lang="zh-CN" altLang="en-US" dirty="0">
                <a:solidFill>
                  <a:srgbClr val="FFFF00"/>
                </a:solidFill>
                <a:latin typeface="Arial"/>
              </a:endParaRPr>
            </a:p>
          </p:txBody>
        </p: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4B8755CC-88D2-498D-A1BC-CD31FD84F9D1}"/>
              </a:ext>
            </a:extLst>
          </p:cNvPr>
          <p:cNvSpPr/>
          <p:nvPr/>
        </p:nvSpPr>
        <p:spPr>
          <a:xfrm>
            <a:off x="6976670" y="-23715"/>
            <a:ext cx="3605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kern="0" dirty="0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2</a:t>
            </a:r>
            <a:r>
              <a:rPr lang="en-US" altLang="zh-CN" i="1" kern="0" dirty="0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l</a:t>
            </a:r>
            <a:r>
              <a:rPr lang="en-US" altLang="zh-CN" kern="0" dirty="0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+2</a:t>
            </a:r>
            <a:r>
              <a:rPr lang="en-US" altLang="zh-CN" i="1" kern="0" dirty="0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j</a:t>
            </a:r>
            <a:r>
              <a:rPr lang="en-US" altLang="zh-CN" kern="0" dirty="0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 @ </a:t>
            </a:r>
            <a:r>
              <a:rPr lang="en-US" altLang="zh-CN" kern="0" dirty="0" smtClean="0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HL-LHC &amp; </a:t>
            </a:r>
            <a:r>
              <a:rPr lang="en-US" altLang="zh-CN" kern="0" dirty="0" err="1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SppC</a:t>
            </a:r>
            <a:r>
              <a:rPr lang="en-US" altLang="zh-CN" kern="0" dirty="0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/FCC-</a:t>
            </a:r>
            <a:r>
              <a:rPr lang="en-US" altLang="zh-CN" kern="0" dirty="0" err="1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hh</a:t>
            </a:r>
            <a:endParaRPr lang="en-US" altLang="zh-CN" kern="0" dirty="0">
              <a:solidFill>
                <a:prstClr val="white">
                  <a:lumMod val="65000"/>
                </a:prstClr>
              </a:solidFill>
              <a:latin typeface="Arial" panose="02080604020202020204" charset="0"/>
              <a:ea typeface="方正书宋_GBK" charset="-122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8976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4508101" y="376469"/>
            <a:ext cx="299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 smtClean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Distinguishing Limits</a:t>
            </a:r>
            <a:endParaRPr kumimoji="1" lang="en-US" altLang="zh-CN" sz="2400" dirty="0">
              <a:solidFill>
                <a:prstClr val="black"/>
              </a:solidFill>
              <a:latin typeface="Arial"/>
              <a:ea typeface="宋体" panose="02010600030101010101" pitchFamily="2" charset="-122"/>
              <a:cs typeface="Arial"/>
            </a:endParaRPr>
          </a:p>
        </p:txBody>
      </p:sp>
      <p:pic>
        <p:nvPicPr>
          <p:cNvPr id="11" name="图片 10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23" y="3756420"/>
            <a:ext cx="4788000" cy="2700000"/>
          </a:xfrm>
          <a:prstGeom prst="rect">
            <a:avLst/>
          </a:prstGeom>
        </p:spPr>
      </p:pic>
      <p:pic>
        <p:nvPicPr>
          <p:cNvPr id="17" name="图片 16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804" y="3754631"/>
            <a:ext cx="4788000" cy="2700000"/>
          </a:xfrm>
          <a:prstGeom prst="rect">
            <a:avLst/>
          </a:prstGeom>
        </p:spPr>
      </p:pic>
      <p:cxnSp>
        <p:nvCxnSpPr>
          <p:cNvPr id="7" name="直线连接符 6"/>
          <p:cNvCxnSpPr/>
          <p:nvPr/>
        </p:nvCxnSpPr>
        <p:spPr>
          <a:xfrm>
            <a:off x="3495066" y="4424777"/>
            <a:ext cx="21488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5577113" y="4241153"/>
            <a:ext cx="633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3.10</a:t>
            </a:r>
          </a:p>
        </p:txBody>
      </p:sp>
      <p:cxnSp>
        <p:nvCxnSpPr>
          <p:cNvPr id="9" name="直线连接符 8"/>
          <p:cNvCxnSpPr/>
          <p:nvPr/>
        </p:nvCxnSpPr>
        <p:spPr>
          <a:xfrm>
            <a:off x="3498056" y="4079236"/>
            <a:ext cx="21488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5580103" y="3895612"/>
            <a:ext cx="633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7.93</a:t>
            </a:r>
          </a:p>
        </p:txBody>
      </p:sp>
      <p:cxnSp>
        <p:nvCxnSpPr>
          <p:cNvPr id="12" name="直线连接符 11"/>
          <p:cNvCxnSpPr/>
          <p:nvPr/>
        </p:nvCxnSpPr>
        <p:spPr>
          <a:xfrm>
            <a:off x="8903225" y="4337946"/>
            <a:ext cx="212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0971326" y="4160589"/>
            <a:ext cx="633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5.47</a:t>
            </a:r>
          </a:p>
        </p:txBody>
      </p:sp>
      <p:sp>
        <p:nvSpPr>
          <p:cNvPr id="15" name="矩形 14"/>
          <p:cNvSpPr/>
          <p:nvPr/>
        </p:nvSpPr>
        <p:spPr>
          <a:xfrm>
            <a:off x="10919439" y="3800107"/>
            <a:ext cx="745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11.44</a:t>
            </a:r>
          </a:p>
        </p:txBody>
      </p:sp>
      <p:sp>
        <p:nvSpPr>
          <p:cNvPr id="18" name="矩形 17"/>
          <p:cNvSpPr/>
          <p:nvPr/>
        </p:nvSpPr>
        <p:spPr>
          <a:xfrm>
            <a:off x="10940312" y="5452114"/>
            <a:ext cx="633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0.38</a:t>
            </a:r>
          </a:p>
        </p:txBody>
      </p:sp>
      <p:cxnSp>
        <p:nvCxnSpPr>
          <p:cNvPr id="19" name="直线连接符 18"/>
          <p:cNvCxnSpPr/>
          <p:nvPr/>
        </p:nvCxnSpPr>
        <p:spPr>
          <a:xfrm>
            <a:off x="10826139" y="5342564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0943302" y="5147860"/>
            <a:ext cx="633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0.72</a:t>
            </a:r>
          </a:p>
        </p:txBody>
      </p:sp>
      <p:cxnSp>
        <p:nvCxnSpPr>
          <p:cNvPr id="22" name="直线连接符 21"/>
          <p:cNvCxnSpPr/>
          <p:nvPr/>
        </p:nvCxnSpPr>
        <p:spPr>
          <a:xfrm>
            <a:off x="10829129" y="5640029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/>
          <p:cNvCxnSpPr/>
          <p:nvPr/>
        </p:nvCxnSpPr>
        <p:spPr>
          <a:xfrm>
            <a:off x="8894805" y="3992405"/>
            <a:ext cx="212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5597723" y="5464595"/>
            <a:ext cx="633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0.10</a:t>
            </a:r>
          </a:p>
        </p:txBody>
      </p:sp>
      <p:cxnSp>
        <p:nvCxnSpPr>
          <p:cNvPr id="25" name="直线连接符 24"/>
          <p:cNvCxnSpPr/>
          <p:nvPr/>
        </p:nvCxnSpPr>
        <p:spPr>
          <a:xfrm>
            <a:off x="5492786" y="5327339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5600713" y="5132635"/>
            <a:ext cx="633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0.25</a:t>
            </a:r>
          </a:p>
        </p:txBody>
      </p:sp>
      <p:cxnSp>
        <p:nvCxnSpPr>
          <p:cNvPr id="27" name="直线连接符 26"/>
          <p:cNvCxnSpPr/>
          <p:nvPr/>
        </p:nvCxnSpPr>
        <p:spPr>
          <a:xfrm>
            <a:off x="5495776" y="5680220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fig_mN20_BDT_app_maj_vs_drc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23" y="851869"/>
            <a:ext cx="4788000" cy="2543859"/>
          </a:xfrm>
          <a:prstGeom prst="rect">
            <a:avLst/>
          </a:prstGeom>
        </p:spPr>
      </p:pic>
      <p:pic>
        <p:nvPicPr>
          <p:cNvPr id="3" name="图片 2" descr="fig_mN50_BDT_app_maj_vs_drc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225" y="848652"/>
            <a:ext cx="4788000" cy="2543859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4345741" y="3339698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when </a:t>
            </a:r>
            <a:r>
              <a:rPr kumimoji="1" lang="en-US" altLang="zh-CN" i="1" dirty="0" smtClean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r</a:t>
            </a:r>
            <a:r>
              <a:rPr kumimoji="1"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 </a:t>
            </a:r>
            <a:r>
              <a:rPr kumimoji="1" lang="en-US" altLang="zh-CN" dirty="0" smtClean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= 1</a:t>
            </a:r>
            <a:r>
              <a:rPr kumimoji="1"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,</a:t>
            </a:r>
            <a:r>
              <a:rPr kumimoji="1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  <a:sym typeface="Wingdings"/>
              </a:rPr>
              <a:t>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ws Gothic MT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3906" y="3399205"/>
            <a:ext cx="2523177" cy="292953"/>
          </a:xfrm>
          <a:prstGeom prst="rect">
            <a:avLst/>
          </a:prstGeom>
        </p:spPr>
      </p:pic>
      <p:sp>
        <p:nvSpPr>
          <p:cNvPr id="35" name="Text Box 5121"/>
          <p:cNvSpPr txBox="1">
            <a:spLocks noChangeArrowheads="1"/>
          </p:cNvSpPr>
          <p:nvPr/>
        </p:nvSpPr>
        <p:spPr bwMode="auto">
          <a:xfrm>
            <a:off x="11229975" y="6367997"/>
            <a:ext cx="73573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FZShuSong-Z01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9pPr>
          </a:lstStyle>
          <a:p>
            <a:pPr algn="r"/>
            <a:fld id="{0FD9061B-4021-43B2-9446-AF3493C70D66}" type="slidenum">
              <a:rPr lang="en-US" altLang="en-US" sz="1200" smtClean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16</a:t>
            </a:fld>
            <a:r>
              <a:rPr lang="en-US" altLang="en-US" sz="1200" dirty="0" smtClean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/ 22</a:t>
            </a:r>
            <a:endParaRPr lang="en-US" altLang="en-US" sz="1200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7357" y="-13376"/>
            <a:ext cx="12184643" cy="389309"/>
            <a:chOff x="7357" y="-13376"/>
            <a:chExt cx="12184643" cy="389309"/>
          </a:xfrm>
        </p:grpSpPr>
        <p:sp>
          <p:nvSpPr>
            <p:cNvPr id="37" name="箭头: V 形 7">
              <a:extLst>
                <a:ext uri="{FF2B5EF4-FFF2-40B4-BE49-F238E27FC236}">
                  <a16:creationId xmlns:a16="http://schemas.microsoft.com/office/drawing/2014/main" id="{E5F966FA-0D88-418E-973F-D32D4627C0DC}"/>
                </a:ext>
              </a:extLst>
            </p:cNvPr>
            <p:cNvSpPr/>
            <p:nvPr/>
          </p:nvSpPr>
          <p:spPr>
            <a:xfrm>
              <a:off x="7357" y="0"/>
              <a:ext cx="2880000" cy="360000"/>
            </a:xfrm>
            <a:prstGeom prst="chevron">
              <a:avLst/>
            </a:prstGeom>
            <a:solidFill>
              <a:srgbClr val="9BBB59">
                <a:lumMod val="40000"/>
                <a:lumOff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8" name="箭头: V 形 8">
              <a:extLst>
                <a:ext uri="{FF2B5EF4-FFF2-40B4-BE49-F238E27FC236}">
                  <a16:creationId xmlns:a16="http://schemas.microsoft.com/office/drawing/2014/main" id="{B075E642-362A-46E2-93F6-3A3D09EB24FD}"/>
                </a:ext>
              </a:extLst>
            </p:cNvPr>
            <p:cNvSpPr/>
            <p:nvPr/>
          </p:nvSpPr>
          <p:spPr>
            <a:xfrm>
              <a:off x="6748261" y="82"/>
              <a:ext cx="3960000" cy="360000"/>
            </a:xfrm>
            <a:prstGeom prst="chevron">
              <a:avLst/>
            </a:prstGeom>
            <a:solidFill>
              <a:srgbClr val="9BBB59">
                <a:lumMod val="40000"/>
                <a:lumOff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9" name="箭头: V 形 9">
              <a:extLst>
                <a:ext uri="{FF2B5EF4-FFF2-40B4-BE49-F238E27FC236}">
                  <a16:creationId xmlns:a16="http://schemas.microsoft.com/office/drawing/2014/main" id="{B94C5E98-2B53-4C02-9430-BC80A19D2EBA}"/>
                </a:ext>
              </a:extLst>
            </p:cNvPr>
            <p:cNvSpPr/>
            <p:nvPr/>
          </p:nvSpPr>
          <p:spPr>
            <a:xfrm>
              <a:off x="10752000" y="6601"/>
              <a:ext cx="1440000" cy="360000"/>
            </a:xfrm>
            <a:prstGeom prst="chevron">
              <a:avLst/>
            </a:prstGeom>
            <a:solidFill>
              <a:srgbClr val="9BBB59">
                <a:lumMod val="40000"/>
                <a:lumOff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C8E11E7D-1569-449B-8F1B-4E66A9EC0955}"/>
                </a:ext>
              </a:extLst>
            </p:cNvPr>
            <p:cNvSpPr/>
            <p:nvPr/>
          </p:nvSpPr>
          <p:spPr>
            <a:xfrm>
              <a:off x="10898909" y="6601"/>
              <a:ext cx="11721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Arial" panose="02080604020202020204" charset="0"/>
                  <a:ea typeface="方正书宋_GBK" charset="-122"/>
                </a:rPr>
                <a:t>Summary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D8BDE2AC-D417-4396-9493-29A490CCB95C}"/>
                </a:ext>
              </a:extLst>
            </p:cNvPr>
            <p:cNvSpPr/>
            <p:nvPr/>
          </p:nvSpPr>
          <p:spPr>
            <a:xfrm>
              <a:off x="738287" y="-13376"/>
              <a:ext cx="13901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dirty="0" smtClean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Introduction</a:t>
              </a:r>
              <a:endParaRPr lang="zh-CN" altLang="en-US" i="1" dirty="0">
                <a:solidFill>
                  <a:prstClr val="white">
                    <a:lumMod val="65000"/>
                  </a:prstClr>
                </a:solidFill>
                <a:latin typeface="Arial"/>
              </a:endParaRPr>
            </a:p>
          </p:txBody>
        </p:sp>
        <p:sp>
          <p:nvSpPr>
            <p:cNvPr id="51" name="箭头: V 形 7">
              <a:extLst>
                <a:ext uri="{FF2B5EF4-FFF2-40B4-BE49-F238E27FC236}">
                  <a16:creationId xmlns:a16="http://schemas.microsoft.com/office/drawing/2014/main" id="{E5F966FA-0D88-418E-973F-D32D4627C0DC}"/>
                </a:ext>
              </a:extLst>
            </p:cNvPr>
            <p:cNvSpPr/>
            <p:nvPr/>
          </p:nvSpPr>
          <p:spPr>
            <a:xfrm>
              <a:off x="2920538" y="2932"/>
              <a:ext cx="3780000" cy="360000"/>
            </a:xfrm>
            <a:prstGeom prst="chevron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D8BDE2AC-D417-4396-9493-29A490CCB95C}"/>
                </a:ext>
              </a:extLst>
            </p:cNvPr>
            <p:cNvSpPr/>
            <p:nvPr/>
          </p:nvSpPr>
          <p:spPr>
            <a:xfrm>
              <a:off x="3774550" y="-10444"/>
              <a:ext cx="21820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dirty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3</a:t>
              </a:r>
              <a:r>
                <a:rPr lang="en-US" altLang="zh-CN" i="1" dirty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l</a:t>
              </a:r>
              <a:r>
                <a:rPr lang="en-US" altLang="zh-CN" dirty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+MET </a:t>
              </a:r>
              <a:r>
                <a:rPr lang="en-US" altLang="zh-CN" dirty="0" smtClean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@ HL-LHC</a:t>
              </a:r>
              <a:endParaRPr lang="zh-CN" altLang="en-US" dirty="0">
                <a:solidFill>
                  <a:srgbClr val="FFFF00"/>
                </a:solidFill>
                <a:latin typeface="Arial"/>
              </a:endParaRPr>
            </a:p>
          </p:txBody>
        </p:sp>
      </p:grpSp>
      <p:sp>
        <p:nvSpPr>
          <p:cNvPr id="53" name="矩形 52">
            <a:extLst>
              <a:ext uri="{FF2B5EF4-FFF2-40B4-BE49-F238E27FC236}">
                <a16:creationId xmlns:a16="http://schemas.microsoft.com/office/drawing/2014/main" id="{4B8755CC-88D2-498D-A1BC-CD31FD84F9D1}"/>
              </a:ext>
            </a:extLst>
          </p:cNvPr>
          <p:cNvSpPr/>
          <p:nvPr/>
        </p:nvSpPr>
        <p:spPr>
          <a:xfrm>
            <a:off x="6976670" y="-23715"/>
            <a:ext cx="3605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kern="0" dirty="0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2</a:t>
            </a:r>
            <a:r>
              <a:rPr lang="en-US" altLang="zh-CN" i="1" kern="0" dirty="0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l</a:t>
            </a:r>
            <a:r>
              <a:rPr lang="en-US" altLang="zh-CN" kern="0" dirty="0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+2</a:t>
            </a:r>
            <a:r>
              <a:rPr lang="en-US" altLang="zh-CN" i="1" kern="0" dirty="0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j</a:t>
            </a:r>
            <a:r>
              <a:rPr lang="en-US" altLang="zh-CN" kern="0" dirty="0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 @ </a:t>
            </a:r>
            <a:r>
              <a:rPr lang="en-US" altLang="zh-CN" kern="0" dirty="0" smtClean="0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HL-LHC &amp; </a:t>
            </a:r>
            <a:r>
              <a:rPr lang="en-US" altLang="zh-CN" kern="0" dirty="0" err="1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SppC</a:t>
            </a:r>
            <a:r>
              <a:rPr lang="en-US" altLang="zh-CN" kern="0" dirty="0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/FCC-</a:t>
            </a:r>
            <a:r>
              <a:rPr lang="en-US" altLang="zh-CN" kern="0" dirty="0" err="1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hh</a:t>
            </a:r>
            <a:endParaRPr lang="en-US" altLang="zh-CN" kern="0" dirty="0">
              <a:solidFill>
                <a:prstClr val="white">
                  <a:lumMod val="65000"/>
                </a:prstClr>
              </a:solidFill>
              <a:latin typeface="Arial" panose="02080604020202020204" charset="0"/>
              <a:ea typeface="方正书宋_GBK" charset="-122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4343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2"/>
          <p:cNvSpPr/>
          <p:nvPr/>
        </p:nvSpPr>
        <p:spPr>
          <a:xfrm>
            <a:off x="431220" y="924475"/>
            <a:ext cx="4237496" cy="575853"/>
          </a:xfrm>
          <a:prstGeom prst="rect">
            <a:avLst/>
          </a:prstGeom>
          <a:noFill/>
          <a:ln w="9360">
            <a:noFill/>
          </a:ln>
        </p:spPr>
        <p:txBody>
          <a:bodyPr wrap="none" lIns="90000" tIns="46800" rIns="90000" bIns="46800"/>
          <a:lstStyle/>
          <a:p>
            <a:pPr lvl="0">
              <a:defRPr/>
            </a:pPr>
            <a:r>
              <a:rPr kumimoji="0" lang="en-US" altLang="zh-CN" sz="18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80604020202020204" charset="0"/>
                <a:ea typeface="方正书宋_GBK" charset="-122"/>
              </a:rPr>
              <a:t>A</a:t>
            </a:r>
            <a:r>
              <a:rPr kumimoji="0" lang="en-US" altLang="zh-CN" sz="180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80604020202020204" charset="0"/>
                <a:ea typeface="方正书宋_GBK" charset="-122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80604020202020204" charset="0"/>
                <a:ea typeface="方正书宋_GBK" charset="-122"/>
              </a:rPr>
              <a:t>s</a:t>
            </a:r>
            <a:r>
              <a:rPr kumimoji="0" lang="en-US" altLang="zh-CN" sz="180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80604020202020204" charset="0"/>
                <a:ea typeface="方正书宋_GBK" charset="-122"/>
              </a:rPr>
              <a:t>ymmetry</a:t>
            </a:r>
            <a:r>
              <a:rPr kumimoji="0" lang="en-US" altLang="zh-CN" sz="18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80604020202020204" charset="0"/>
                <a:ea typeface="方正书宋_GBK" charset="-122"/>
              </a:rPr>
              <a:t> protected seesaw</a:t>
            </a:r>
            <a:r>
              <a:rPr kumimoji="0" lang="en-US" altLang="zh-CN" sz="180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80604020202020204" charset="0"/>
                <a:ea typeface="方正书宋_GBK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80604020202020204" charset="0"/>
                <a:ea typeface="方正书宋_GBK" charset="-122"/>
              </a:rPr>
              <a:t>model</a:t>
            </a:r>
            <a:r>
              <a:rPr lang="en-US" altLang="zh-CN" dirty="0" smtClean="0">
                <a:solidFill>
                  <a:srgbClr val="000000"/>
                </a:solidFill>
                <a:latin typeface="Arial" panose="02080604020202020204" charset="0"/>
                <a:ea typeface="方正书宋_GBK" charset="-122"/>
              </a:rPr>
              <a:t>:</a:t>
            </a:r>
          </a:p>
          <a:p>
            <a:pPr lvl="0">
              <a:defRPr/>
            </a:pPr>
            <a:r>
              <a:rPr lang="en-US" altLang="zh-CN" sz="1100" dirty="0" smtClean="0">
                <a:solidFill>
                  <a:srgbClr val="000000"/>
                </a:solidFill>
                <a:latin typeface="Times New Roman" panose="02020603050405020304" pitchFamily="18" charset="0"/>
                <a:ea typeface="方正书宋_GBK" charset="-122"/>
                <a:cs typeface="Times New Roman" panose="02020603050405020304" pitchFamily="18" charset="0"/>
              </a:rPr>
              <a:t>[S. </a:t>
            </a:r>
            <a:r>
              <a:rPr lang="en-US" altLang="zh-CN" sz="11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方正书宋_GBK" charset="-122"/>
                <a:cs typeface="Times New Roman" panose="02020603050405020304" pitchFamily="18" charset="0"/>
              </a:rPr>
              <a:t>Antusch</a:t>
            </a:r>
            <a:r>
              <a:rPr lang="en-US" altLang="zh-CN" sz="1100" dirty="0" smtClean="0">
                <a:solidFill>
                  <a:srgbClr val="000000"/>
                </a:solidFill>
                <a:latin typeface="Times New Roman" panose="02020603050405020304" pitchFamily="18" charset="0"/>
                <a:ea typeface="方正书宋_GBK" charset="-122"/>
                <a:cs typeface="Times New Roman" panose="02020603050405020304" pitchFamily="18" charset="0"/>
              </a:rPr>
              <a:t>, O. Fischer, JHEP </a:t>
            </a:r>
            <a:r>
              <a:rPr lang="en-US" altLang="zh-CN" sz="1100" dirty="0">
                <a:solidFill>
                  <a:srgbClr val="000000"/>
                </a:solidFill>
                <a:latin typeface="Times New Roman" panose="02020603050405020304" pitchFamily="18" charset="0"/>
                <a:ea typeface="方正书宋_GBK" charset="-122"/>
                <a:cs typeface="Times New Roman" panose="02020603050405020304" pitchFamily="18" charset="0"/>
              </a:rPr>
              <a:t>1505 (2015) 053</a:t>
            </a:r>
            <a:r>
              <a:rPr lang="en-US" altLang="zh-CN" sz="1100" dirty="0" smtClean="0">
                <a:solidFill>
                  <a:srgbClr val="000000"/>
                </a:solidFill>
                <a:latin typeface="Times New Roman" panose="02020603050405020304" pitchFamily="18" charset="0"/>
                <a:ea typeface="方正书宋_GBK" charset="-122"/>
                <a:cs typeface="Times New Roman" panose="02020603050405020304" pitchFamily="18" charset="0"/>
              </a:rPr>
              <a:t>]</a:t>
            </a:r>
            <a:endParaRPr lang="en-US" altLang="zh-CN" sz="1100" dirty="0">
              <a:solidFill>
                <a:srgbClr val="000000"/>
              </a:solidFill>
              <a:latin typeface="Times New Roman" panose="02020603050405020304" pitchFamily="18" charset="0"/>
              <a:ea typeface="方正书宋_GBK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431219" y="1416398"/>
                <a:ext cx="5134312" cy="8363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 smtClean="0">
                    <a:sym typeface="Wingdings" panose="05000000000000000000" pitchFamily="2" charset="2"/>
                  </a:rPr>
                  <a:t> </a:t>
                </a:r>
                <a:r>
                  <a:rPr lang="en-US" sz="1200" dirty="0" smtClean="0"/>
                  <a:t>Introducing one </a:t>
                </a:r>
                <a:r>
                  <a:rPr lang="en-US" sz="1200" dirty="0"/>
                  <a:t>pair of sterile neutrinos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  <m:sup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1200" dirty="0" smtClean="0">
                    <a:solidFill>
                      <a:srgbClr val="FF0000"/>
                    </a:solidFill>
                  </a:rPr>
                  <a:t> &amp;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  <m:sup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sz="1200" dirty="0" smtClean="0"/>
              </a:p>
              <a:p>
                <a:r>
                  <a:rPr lang="en-US" sz="1200" dirty="0" smtClean="0">
                    <a:sym typeface="Wingdings" panose="05000000000000000000" pitchFamily="2" charset="2"/>
                  </a:rPr>
                  <a:t> </a:t>
                </a:r>
                <a:r>
                  <a:rPr lang="en-US" sz="1200" dirty="0" smtClean="0"/>
                  <a:t>Possessing </a:t>
                </a:r>
                <a:r>
                  <a:rPr lang="en-US" sz="1200" dirty="0"/>
                  <a:t>a “lepton-number like” (global) </a:t>
                </a:r>
                <a:r>
                  <a:rPr lang="en-US" sz="1200" dirty="0">
                    <a:solidFill>
                      <a:srgbClr val="FF0000"/>
                    </a:solidFill>
                  </a:rPr>
                  <a:t>U(1) </a:t>
                </a:r>
                <a:r>
                  <a:rPr lang="en-US" sz="1200" dirty="0" smtClean="0">
                    <a:solidFill>
                      <a:srgbClr val="FF0000"/>
                    </a:solidFill>
                  </a:rPr>
                  <a:t>symmetry</a:t>
                </a:r>
              </a:p>
              <a:p>
                <a:r>
                  <a:rPr lang="en-US" sz="1200" dirty="0" smtClean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  <m: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1200" dirty="0"/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  <m: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200" dirty="0"/>
                  <a:t>) has the </a:t>
                </a:r>
                <a:r>
                  <a:rPr lang="en-US" sz="1200" dirty="0">
                    <a:solidFill>
                      <a:srgbClr val="FF0000"/>
                    </a:solidFill>
                  </a:rPr>
                  <a:t>same (opposite) charge </a:t>
                </a:r>
                <a:r>
                  <a:rPr lang="en-US" sz="1200" dirty="0"/>
                  <a:t>as the </a:t>
                </a:r>
                <a:r>
                  <a:rPr lang="en-US" sz="1200" dirty="0" smtClean="0"/>
                  <a:t>left-handed </a:t>
                </a:r>
              </a:p>
              <a:p>
                <a:r>
                  <a:rPr lang="en-US" sz="1200" dirty="0" smtClean="0"/>
                  <a:t>     SU</a:t>
                </a:r>
                <a:r>
                  <a:rPr lang="en-US" sz="1200" baseline="-25000" dirty="0" smtClean="0"/>
                  <a:t>L</a:t>
                </a:r>
                <a:r>
                  <a:rPr lang="en-US" sz="1200" dirty="0" smtClean="0"/>
                  <a:t>(2</a:t>
                </a:r>
                <a:r>
                  <a:rPr lang="en-US" sz="1200" dirty="0"/>
                  <a:t>) doublets </a:t>
                </a:r>
                <a:r>
                  <a:rPr lang="en-US" sz="1200" i="1" dirty="0"/>
                  <a:t>L</a:t>
                </a:r>
                <a:r>
                  <a:rPr lang="en-US" sz="1200" baseline="-25000" dirty="0"/>
                  <a:t>α</a:t>
                </a:r>
                <a:r>
                  <a:rPr lang="en-US" sz="1200" dirty="0"/>
                  <a:t>, α = </a:t>
                </a:r>
                <a:r>
                  <a:rPr lang="en-US" sz="1200" i="1" dirty="0"/>
                  <a:t>e, μ, τ </a:t>
                </a: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219" y="1416398"/>
                <a:ext cx="5134312" cy="836383"/>
              </a:xfrm>
              <a:prstGeom prst="rect">
                <a:avLst/>
              </a:prstGeom>
              <a:blipFill>
                <a:blip r:embed="rId2"/>
                <a:stretch>
                  <a:fillRect l="-119" b="-3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19" y="2615356"/>
            <a:ext cx="3841843" cy="28398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31219" y="2339443"/>
            <a:ext cx="34676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/>
              <a:t>Lagrangian</a:t>
            </a:r>
            <a:r>
              <a:rPr lang="en-US" sz="1400" dirty="0"/>
              <a:t> density in the symmetric limit </a:t>
            </a:r>
          </a:p>
        </p:txBody>
      </p:sp>
      <p:sp>
        <p:nvSpPr>
          <p:cNvPr id="7" name="矩形 6"/>
          <p:cNvSpPr/>
          <p:nvPr/>
        </p:nvSpPr>
        <p:spPr>
          <a:xfrm>
            <a:off x="431219" y="3382093"/>
            <a:ext cx="11929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After </a:t>
            </a:r>
            <a:r>
              <a:rPr lang="en-US" sz="1400" dirty="0" smtClean="0"/>
              <a:t>EWSB,</a:t>
            </a:r>
            <a:endParaRPr lang="en-US" sz="1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322" y="3035641"/>
            <a:ext cx="4753673" cy="1032792"/>
          </a:xfrm>
          <a:prstGeom prst="rect">
            <a:avLst/>
          </a:prstGeom>
        </p:spPr>
      </p:pic>
      <p:grpSp>
        <p:nvGrpSpPr>
          <p:cNvPr id="38" name="组合 37"/>
          <p:cNvGrpSpPr/>
          <p:nvPr/>
        </p:nvGrpSpPr>
        <p:grpSpPr>
          <a:xfrm>
            <a:off x="1570154" y="4044754"/>
            <a:ext cx="2284525" cy="261610"/>
            <a:chOff x="1596530" y="4299731"/>
            <a:chExt cx="2284525" cy="26161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82312" y="4321308"/>
              <a:ext cx="1298743" cy="206880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1596530" y="4299731"/>
              <a:ext cx="103906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/>
                <a:t>Dirac masses</a:t>
              </a:r>
            </a:p>
          </p:txBody>
        </p:sp>
      </p:grpSp>
      <p:sp>
        <p:nvSpPr>
          <p:cNvPr id="11" name="矩形 10"/>
          <p:cNvSpPr/>
          <p:nvPr/>
        </p:nvSpPr>
        <p:spPr>
          <a:xfrm>
            <a:off x="407582" y="4494132"/>
            <a:ext cx="426113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If exact symmetry,</a:t>
            </a:r>
          </a:p>
          <a:p>
            <a:r>
              <a:rPr lang="en-US" sz="1200" dirty="0" smtClean="0">
                <a:sym typeface="Wingdings" panose="05000000000000000000" pitchFamily="2" charset="2"/>
              </a:rPr>
              <a:t> </a:t>
            </a:r>
            <a:r>
              <a:rPr lang="en-US" sz="1200" dirty="0" smtClean="0"/>
              <a:t>Diagonali</a:t>
            </a:r>
            <a:r>
              <a:rPr lang="en-US" altLang="zh-CN" sz="1200" dirty="0" smtClean="0"/>
              <a:t>z</a:t>
            </a:r>
            <a:r>
              <a:rPr lang="en-US" sz="1200" dirty="0" smtClean="0"/>
              <a:t>ing mass matrix</a:t>
            </a:r>
          </a:p>
          <a:p>
            <a:r>
              <a:rPr lang="en-US" sz="1200" dirty="0" smtClean="0">
                <a:sym typeface="Wingdings" panose="05000000000000000000" pitchFamily="2" charset="2"/>
              </a:rPr>
              <a:t> SM neutrinos get zero masses</a:t>
            </a:r>
          </a:p>
          <a:p>
            <a:r>
              <a:rPr lang="en-US" sz="1200" dirty="0" smtClean="0">
                <a:sym typeface="Wingdings" panose="05000000000000000000" pitchFamily="2" charset="2"/>
              </a:rPr>
              <a:t> </a:t>
            </a:r>
            <a:r>
              <a:rPr lang="en-US" sz="1200" dirty="0" smtClean="0"/>
              <a:t>(</a:t>
            </a:r>
            <a:r>
              <a:rPr lang="en-US" sz="1200" dirty="0"/>
              <a:t>complex) active-sterile mixing </a:t>
            </a:r>
            <a:r>
              <a:rPr lang="en-US" sz="1200" dirty="0" smtClean="0"/>
              <a:t>parameters</a:t>
            </a:r>
            <a:endParaRPr lang="en-US" sz="12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1997" y="4750984"/>
            <a:ext cx="1968456" cy="19402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5138" y="5058526"/>
            <a:ext cx="837389" cy="353564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4186338" y="438078"/>
            <a:ext cx="3669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dirty="0" smtClean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Signal</a:t>
            </a: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 </a:t>
            </a:r>
            <a:r>
              <a:rPr kumimoji="1" lang="en-US" altLang="zh-CN" sz="2400" dirty="0" smtClean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in</a:t>
            </a:r>
            <a:r>
              <a:rPr kumimoji="1" lang="en-US" altLang="zh-CN" sz="24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 2</a:t>
            </a:r>
            <a:r>
              <a:rPr kumimoji="1" lang="en-US" altLang="zh-CN" sz="2400" b="0" i="1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l</a:t>
            </a:r>
            <a:r>
              <a:rPr kumimoji="1" lang="en-US" altLang="zh-CN" sz="24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+2</a:t>
            </a:r>
            <a:r>
              <a:rPr kumimoji="1" lang="en-US" altLang="zh-CN" sz="2400" b="0" i="1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j</a:t>
            </a:r>
            <a:r>
              <a:rPr kumimoji="1" lang="en-US" altLang="zh-CN" sz="24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 Final State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Arial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8038" y="1289595"/>
            <a:ext cx="2544581" cy="16963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stomShape 2"/>
              <p:cNvSpPr/>
              <p:nvPr/>
            </p:nvSpPr>
            <p:spPr>
              <a:xfrm>
                <a:off x="6746281" y="912170"/>
                <a:ext cx="2995595" cy="338399"/>
              </a:xfrm>
              <a:prstGeom prst="rect">
                <a:avLst/>
              </a:prstGeom>
              <a:noFill/>
              <a:ln w="9360">
                <a:noFill/>
              </a:ln>
            </p:spPr>
            <p:txBody>
              <a:bodyPr wrap="none" lIns="90000" tIns="46800" rIns="90000" bIns="46800"/>
              <a:lstStyle/>
              <a:p>
                <a:pPr lvl="0">
                  <a:defRPr/>
                </a:pPr>
                <a:r>
                  <a:rPr kumimoji="0" lang="en-US" altLang="zh-CN" sz="180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80604020202020204" charset="0"/>
                    <a:ea typeface="方正书宋_GBK" charset="-122"/>
                  </a:rPr>
                  <a:t>Signal: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Arial" panose="02080604020202020204" charset="0"/>
                    <a:ea typeface="方正书宋_GBK" charset="-122"/>
                  </a:rPr>
                  <a:t> </a:t>
                </a:r>
                <a:r>
                  <a:rPr lang="en-US" noProof="0" dirty="0" smtClean="0">
                    <a:solidFill>
                      <a:srgbClr val="000000"/>
                    </a:solidFill>
                    <a:latin typeface="Arial" panose="02080604020202020204" charset="0"/>
                    <a:ea typeface="方正书宋_GBK" charset="-122"/>
                  </a:rPr>
                  <a:t>2</a:t>
                </a:r>
                <a:r>
                  <a:rPr lang="en-US" i="1" noProof="0" dirty="0" smtClean="0">
                    <a:solidFill>
                      <a:srgbClr val="000000"/>
                    </a:solidFill>
                    <a:latin typeface="Arial" panose="02080604020202020204" charset="0"/>
                    <a:ea typeface="方正书宋_GBK" charset="-122"/>
                  </a:rPr>
                  <a:t>l</a:t>
                </a:r>
                <a:r>
                  <a:rPr lang="en-US" noProof="0" dirty="0" smtClean="0">
                    <a:solidFill>
                      <a:srgbClr val="000000"/>
                    </a:solidFill>
                    <a:latin typeface="Arial" panose="02080604020202020204" charset="0"/>
                    <a:ea typeface="方正书宋_GBK" charset="-122"/>
                  </a:rPr>
                  <a:t> (OSOF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∓</m:t>
                        </m:r>
                      </m:sup>
                    </m:sSup>
                  </m:oMath>
                </a14:m>
                <a:r>
                  <a:rPr lang="en-US" noProof="0" dirty="0" smtClean="0">
                    <a:solidFill>
                      <a:srgbClr val="000000"/>
                    </a:solidFill>
                    <a:latin typeface="Arial" panose="02080604020202020204" charset="0"/>
                    <a:ea typeface="方正书宋_GBK" charset="-122"/>
                  </a:rPr>
                  <a:t>) + 2</a:t>
                </a:r>
                <a:r>
                  <a:rPr lang="en-US" i="1" noProof="0" dirty="0" smtClean="0">
                    <a:solidFill>
                      <a:srgbClr val="000000"/>
                    </a:solidFill>
                    <a:latin typeface="Arial" panose="02080604020202020204" charset="0"/>
                    <a:ea typeface="方正书宋_GBK" charset="-122"/>
                  </a:rPr>
                  <a:t>j</a:t>
                </a:r>
              </a:p>
            </p:txBody>
          </p:sp>
        </mc:Choice>
        <mc:Fallback xmlns="">
          <p:sp>
            <p:nvSpPr>
              <p:cNvPr id="29" name="CustomShap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281" y="912170"/>
                <a:ext cx="2995595" cy="338399"/>
              </a:xfrm>
              <a:prstGeom prst="rect">
                <a:avLst/>
              </a:prstGeom>
              <a:blipFill>
                <a:blip r:embed="rId9"/>
                <a:stretch>
                  <a:fillRect l="-1833" t="-5455" r="-2240" b="-43636"/>
                </a:stretch>
              </a:blipFill>
              <a:ln w="936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/>
          <p:cNvSpPr/>
          <p:nvPr/>
        </p:nvSpPr>
        <p:spPr>
          <a:xfrm>
            <a:off x="9897339" y="972698"/>
            <a:ext cx="17700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200" dirty="0" smtClean="0">
                <a:solidFill>
                  <a:srgbClr val="000000"/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 </a:t>
            </a:r>
            <a:r>
              <a:rPr lang="en-US" sz="1200" dirty="0" smtClean="0">
                <a:solidFill>
                  <a:srgbClr val="000000"/>
                </a:solidFill>
                <a:latin typeface="Arial" panose="02080604020202020204" charset="0"/>
                <a:ea typeface="方正书宋_GBK" charset="-122"/>
              </a:rPr>
              <a:t>when </a:t>
            </a:r>
            <a:r>
              <a:rPr lang="en-US" sz="1200" dirty="0" err="1" smtClean="0">
                <a:solidFill>
                  <a:srgbClr val="000000"/>
                </a:solidFill>
                <a:latin typeface="Arial" panose="02080604020202020204" charset="0"/>
                <a:ea typeface="方正书宋_GBK" charset="-122"/>
              </a:rPr>
              <a:t>m</a:t>
            </a:r>
            <a:r>
              <a:rPr lang="en-US" sz="1200" baseline="-25000" dirty="0" err="1" smtClean="0">
                <a:solidFill>
                  <a:srgbClr val="000000"/>
                </a:solidFill>
                <a:latin typeface="Arial" panose="02080604020202020204" charset="0"/>
                <a:ea typeface="方正书宋_GBK" charset="-122"/>
              </a:rPr>
              <a:t>N</a:t>
            </a:r>
            <a:r>
              <a:rPr lang="en-US" sz="1200" dirty="0" smtClean="0">
                <a:solidFill>
                  <a:srgbClr val="000000"/>
                </a:solidFill>
                <a:latin typeface="Arial" panose="02080604020202020204" charset="0"/>
                <a:ea typeface="方正书宋_GBK" charset="-122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Arial" panose="02080604020202020204" charset="0"/>
                <a:ea typeface="方正书宋_GBK" charset="-122"/>
              </a:rPr>
              <a:t>&gt; 200 </a:t>
            </a:r>
            <a:r>
              <a:rPr lang="en-US" sz="1200" dirty="0" smtClean="0">
                <a:solidFill>
                  <a:srgbClr val="000000"/>
                </a:solidFill>
                <a:latin typeface="Arial" panose="02080604020202020204" charset="0"/>
                <a:ea typeface="方正书宋_GBK" charset="-122"/>
              </a:rPr>
              <a:t>GeV</a:t>
            </a:r>
          </a:p>
          <a:p>
            <a:pPr lvl="0">
              <a:defRPr/>
            </a:pPr>
            <a:r>
              <a:rPr lang="en-US" sz="1200" dirty="0" smtClean="0">
                <a:solidFill>
                  <a:srgbClr val="000000"/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 </a:t>
            </a:r>
            <a:r>
              <a:rPr lang="en-US" sz="1200" dirty="0" smtClean="0">
                <a:solidFill>
                  <a:srgbClr val="FF0000"/>
                </a:solidFill>
                <a:latin typeface="Arial" panose="02080604020202020204" charset="0"/>
                <a:ea typeface="方正书宋_GBK" charset="-122"/>
              </a:rPr>
              <a:t>Dirac N</a:t>
            </a:r>
            <a:endParaRPr lang="en-US" sz="1200" dirty="0">
              <a:solidFill>
                <a:srgbClr val="FF0000"/>
              </a:solidFill>
              <a:latin typeface="Arial" panose="02080604020202020204" charset="0"/>
              <a:ea typeface="方正书宋_GBK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6041" y="3894297"/>
            <a:ext cx="4671543" cy="2756788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8038" y="3610358"/>
            <a:ext cx="2458768" cy="227168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6776042" y="3209362"/>
            <a:ext cx="4903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Production cross section times branching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9317046" y="3547213"/>
                <a:ext cx="2526191" cy="3200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 smtClean="0"/>
                  <a:t>includes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∓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sz="1400" dirty="0" smtClean="0"/>
                  <a:t>)</a:t>
                </a:r>
                <a:endParaRPr lang="en-US" sz="1400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7046" y="3547213"/>
                <a:ext cx="2526191" cy="320088"/>
              </a:xfrm>
              <a:prstGeom prst="rect">
                <a:avLst/>
              </a:prstGeom>
              <a:blipFill>
                <a:blip r:embed="rId12"/>
                <a:stretch>
                  <a:fillRect l="-723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矩形 35"/>
          <p:cNvSpPr/>
          <p:nvPr/>
        </p:nvSpPr>
        <p:spPr>
          <a:xfrm>
            <a:off x="447774" y="5481649"/>
            <a:ext cx="4502295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If symmetry is slightly broken,</a:t>
            </a:r>
          </a:p>
          <a:p>
            <a:r>
              <a:rPr lang="en-US" sz="1200" dirty="0" smtClean="0">
                <a:sym typeface="Wingdings" panose="05000000000000000000" pitchFamily="2" charset="2"/>
              </a:rPr>
              <a:t> SM neutrinos achieve small masses</a:t>
            </a:r>
          </a:p>
          <a:p>
            <a:r>
              <a:rPr lang="en-US" sz="1200" dirty="0" smtClean="0">
                <a:sym typeface="Wingdings" panose="05000000000000000000" pitchFamily="2" charset="2"/>
              </a:rPr>
              <a:t> small mass “protected” by the symmetry -- technically natural</a:t>
            </a:r>
            <a:endParaRPr lang="en-US" sz="1200" dirty="0"/>
          </a:p>
        </p:txBody>
      </p:sp>
      <p:sp>
        <p:nvSpPr>
          <p:cNvPr id="37" name="矩形 36"/>
          <p:cNvSpPr/>
          <p:nvPr/>
        </p:nvSpPr>
        <p:spPr>
          <a:xfrm>
            <a:off x="457595" y="6303769"/>
            <a:ext cx="56541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=&gt; Mixing parameters &amp; </a:t>
            </a:r>
            <a:r>
              <a:rPr lang="en-US" sz="1400" dirty="0" err="1" smtClean="0"/>
              <a:t>m</a:t>
            </a:r>
            <a:r>
              <a:rPr lang="en-US" sz="1400" baseline="-25000" dirty="0" err="1" smtClean="0"/>
              <a:t>N</a:t>
            </a:r>
            <a:r>
              <a:rPr lang="en-US" sz="1400" dirty="0" smtClean="0"/>
              <a:t> can be free parameters in such models.</a:t>
            </a:r>
            <a:endParaRPr lang="en-US" sz="1400" dirty="0"/>
          </a:p>
        </p:txBody>
      </p:sp>
      <p:sp>
        <p:nvSpPr>
          <p:cNvPr id="39" name="Text Box 5121"/>
          <p:cNvSpPr txBox="1">
            <a:spLocks noChangeArrowheads="1"/>
          </p:cNvSpPr>
          <p:nvPr/>
        </p:nvSpPr>
        <p:spPr bwMode="auto">
          <a:xfrm>
            <a:off x="11229975" y="6367997"/>
            <a:ext cx="73573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FZShuSong-Z01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9pPr>
          </a:lstStyle>
          <a:p>
            <a:pPr algn="r"/>
            <a:fld id="{D594AF8C-0737-4CD1-AE36-95E37F16F32F}" type="slidenum">
              <a:rPr lang="en-US" altLang="en-US" sz="1200" smtClean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17</a:t>
            </a:fld>
            <a:r>
              <a:rPr lang="en-US" altLang="en-US" sz="1200" dirty="0" smtClean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/ 22</a:t>
            </a:r>
            <a:endParaRPr lang="en-US" altLang="en-US" sz="1200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357" y="-23715"/>
            <a:ext cx="12184643" cy="399648"/>
            <a:chOff x="7357" y="-23715"/>
            <a:chExt cx="12184643" cy="399648"/>
          </a:xfrm>
        </p:grpSpPr>
        <p:grpSp>
          <p:nvGrpSpPr>
            <p:cNvPr id="48" name="组合 47"/>
            <p:cNvGrpSpPr/>
            <p:nvPr/>
          </p:nvGrpSpPr>
          <p:grpSpPr>
            <a:xfrm>
              <a:off x="7357" y="-13376"/>
              <a:ext cx="12184643" cy="389309"/>
              <a:chOff x="7357" y="-13376"/>
              <a:chExt cx="12184643" cy="389309"/>
            </a:xfrm>
          </p:grpSpPr>
          <p:sp>
            <p:nvSpPr>
              <p:cNvPr id="49" name="箭头: V 形 7">
                <a:extLst>
                  <a:ext uri="{FF2B5EF4-FFF2-40B4-BE49-F238E27FC236}">
                    <a16:creationId xmlns:a16="http://schemas.microsoft.com/office/drawing/2014/main" id="{E5F966FA-0D88-418E-973F-D32D4627C0DC}"/>
                  </a:ext>
                </a:extLst>
              </p:cNvPr>
              <p:cNvSpPr/>
              <p:nvPr/>
            </p:nvSpPr>
            <p:spPr>
              <a:xfrm>
                <a:off x="7357" y="0"/>
                <a:ext cx="2880000" cy="360000"/>
              </a:xfrm>
              <a:prstGeom prst="chevron">
                <a:avLst/>
              </a:prstGeom>
              <a:solidFill>
                <a:srgbClr val="9BBB59">
                  <a:lumMod val="40000"/>
                  <a:lumOff val="6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50" name="箭头: V 形 8">
                <a:extLst>
                  <a:ext uri="{FF2B5EF4-FFF2-40B4-BE49-F238E27FC236}">
                    <a16:creationId xmlns:a16="http://schemas.microsoft.com/office/drawing/2014/main" id="{B075E642-362A-46E2-93F6-3A3D09EB24FD}"/>
                  </a:ext>
                </a:extLst>
              </p:cNvPr>
              <p:cNvSpPr/>
              <p:nvPr/>
            </p:nvSpPr>
            <p:spPr>
              <a:xfrm>
                <a:off x="6748261" y="82"/>
                <a:ext cx="3960000" cy="360000"/>
              </a:xfrm>
              <a:prstGeom prst="chevron">
                <a:avLst/>
              </a:prstGeom>
              <a:solidFill>
                <a:srgbClr val="00B05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51" name="箭头: V 形 9">
                <a:extLst>
                  <a:ext uri="{FF2B5EF4-FFF2-40B4-BE49-F238E27FC236}">
                    <a16:creationId xmlns:a16="http://schemas.microsoft.com/office/drawing/2014/main" id="{B94C5E98-2B53-4C02-9430-BC80A19D2EBA}"/>
                  </a:ext>
                </a:extLst>
              </p:cNvPr>
              <p:cNvSpPr/>
              <p:nvPr/>
            </p:nvSpPr>
            <p:spPr>
              <a:xfrm>
                <a:off x="10752000" y="6601"/>
                <a:ext cx="1440000" cy="360000"/>
              </a:xfrm>
              <a:prstGeom prst="chevron">
                <a:avLst/>
              </a:prstGeom>
              <a:solidFill>
                <a:srgbClr val="9BBB59">
                  <a:lumMod val="40000"/>
                  <a:lumOff val="6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C8E11E7D-1569-449B-8F1B-4E66A9EC0955}"/>
                  </a:ext>
                </a:extLst>
              </p:cNvPr>
              <p:cNvSpPr/>
              <p:nvPr/>
            </p:nvSpPr>
            <p:spPr>
              <a:xfrm>
                <a:off x="10898909" y="6601"/>
                <a:ext cx="11721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Arial" panose="02080604020202020204" charset="0"/>
                    <a:ea typeface="方正书宋_GBK" charset="-122"/>
                  </a:rPr>
                  <a:t>Summary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D8BDE2AC-D417-4396-9493-29A490CCB95C}"/>
                  </a:ext>
                </a:extLst>
              </p:cNvPr>
              <p:cNvSpPr/>
              <p:nvPr/>
            </p:nvSpPr>
            <p:spPr>
              <a:xfrm>
                <a:off x="738287" y="-13376"/>
                <a:ext cx="13901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dirty="0" smtClean="0">
                    <a:solidFill>
                      <a:prstClr val="white">
                        <a:lumMod val="65000"/>
                      </a:prstClr>
                    </a:solidFill>
                    <a:latin typeface="Arial" panose="02080604020202020204" charset="0"/>
                    <a:ea typeface="方正书宋_GBK" charset="-122"/>
                    <a:sym typeface="Wingdings" panose="05000000000000000000" pitchFamily="2" charset="2"/>
                  </a:rPr>
                  <a:t>Introduction</a:t>
                </a:r>
                <a:endParaRPr lang="zh-CN" altLang="en-US" i="1" dirty="0">
                  <a:solidFill>
                    <a:prstClr val="white">
                      <a:lumMod val="65000"/>
                    </a:prstClr>
                  </a:solidFill>
                  <a:latin typeface="Arial"/>
                </a:endParaRPr>
              </a:p>
            </p:txBody>
          </p:sp>
          <p:sp>
            <p:nvSpPr>
              <p:cNvPr id="55" name="箭头: V 形 7">
                <a:extLst>
                  <a:ext uri="{FF2B5EF4-FFF2-40B4-BE49-F238E27FC236}">
                    <a16:creationId xmlns:a16="http://schemas.microsoft.com/office/drawing/2014/main" id="{E5F966FA-0D88-418E-973F-D32D4627C0DC}"/>
                  </a:ext>
                </a:extLst>
              </p:cNvPr>
              <p:cNvSpPr/>
              <p:nvPr/>
            </p:nvSpPr>
            <p:spPr>
              <a:xfrm>
                <a:off x="2920538" y="2932"/>
                <a:ext cx="3780000" cy="360000"/>
              </a:xfrm>
              <a:prstGeom prst="chevron">
                <a:avLst/>
              </a:prstGeom>
              <a:solidFill>
                <a:srgbClr val="9BBB59">
                  <a:lumMod val="40000"/>
                  <a:lumOff val="6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D8BDE2AC-D417-4396-9493-29A490CCB95C}"/>
                  </a:ext>
                </a:extLst>
              </p:cNvPr>
              <p:cNvSpPr/>
              <p:nvPr/>
            </p:nvSpPr>
            <p:spPr>
              <a:xfrm>
                <a:off x="3774550" y="-10444"/>
                <a:ext cx="21820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dirty="0">
                    <a:solidFill>
                      <a:prstClr val="white">
                        <a:lumMod val="65000"/>
                      </a:prstClr>
                    </a:solidFill>
                    <a:latin typeface="Arial" panose="02080604020202020204" charset="0"/>
                    <a:ea typeface="方正书宋_GBK" charset="-122"/>
                    <a:sym typeface="Wingdings" panose="05000000000000000000" pitchFamily="2" charset="2"/>
                  </a:rPr>
                  <a:t>3</a:t>
                </a:r>
                <a:r>
                  <a:rPr lang="en-US" altLang="zh-CN" i="1" dirty="0">
                    <a:solidFill>
                      <a:prstClr val="white">
                        <a:lumMod val="65000"/>
                      </a:prstClr>
                    </a:solidFill>
                    <a:latin typeface="Arial" panose="02080604020202020204" charset="0"/>
                    <a:ea typeface="方正书宋_GBK" charset="-122"/>
                    <a:sym typeface="Wingdings" panose="05000000000000000000" pitchFamily="2" charset="2"/>
                  </a:rPr>
                  <a:t>l</a:t>
                </a:r>
                <a:r>
                  <a:rPr lang="en-US" altLang="zh-CN" dirty="0">
                    <a:solidFill>
                      <a:prstClr val="white">
                        <a:lumMod val="65000"/>
                      </a:prstClr>
                    </a:solidFill>
                    <a:latin typeface="Arial" panose="02080604020202020204" charset="0"/>
                    <a:ea typeface="方正书宋_GBK" charset="-122"/>
                    <a:sym typeface="Wingdings" panose="05000000000000000000" pitchFamily="2" charset="2"/>
                  </a:rPr>
                  <a:t>+MET </a:t>
                </a:r>
                <a:r>
                  <a:rPr lang="en-US" altLang="zh-CN" dirty="0" smtClean="0">
                    <a:solidFill>
                      <a:prstClr val="white">
                        <a:lumMod val="65000"/>
                      </a:prstClr>
                    </a:solidFill>
                    <a:latin typeface="Arial" panose="02080604020202020204" charset="0"/>
                    <a:ea typeface="方正书宋_GBK" charset="-122"/>
                    <a:sym typeface="Wingdings" panose="05000000000000000000" pitchFamily="2" charset="2"/>
                  </a:rPr>
                  <a:t>@ HL-LHC</a:t>
                </a:r>
                <a:endParaRPr lang="zh-CN" altLang="en-US" dirty="0">
                  <a:solidFill>
                    <a:prstClr val="white">
                      <a:lumMod val="65000"/>
                    </a:prstClr>
                  </a:solidFill>
                  <a:latin typeface="Arial"/>
                </a:endParaRPr>
              </a:p>
            </p:txBody>
          </p:sp>
        </p:grp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4B8755CC-88D2-498D-A1BC-CD31FD84F9D1}"/>
                </a:ext>
              </a:extLst>
            </p:cNvPr>
            <p:cNvSpPr/>
            <p:nvPr/>
          </p:nvSpPr>
          <p:spPr>
            <a:xfrm>
              <a:off x="6976670" y="-23715"/>
              <a:ext cx="36054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zh-CN" kern="0" dirty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2</a:t>
              </a:r>
              <a:r>
                <a:rPr lang="en-US" altLang="zh-CN" i="1" kern="0" dirty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l</a:t>
              </a:r>
              <a:r>
                <a:rPr lang="en-US" altLang="zh-CN" kern="0" dirty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+2</a:t>
              </a:r>
              <a:r>
                <a:rPr lang="en-US" altLang="zh-CN" i="1" kern="0" dirty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j</a:t>
              </a:r>
              <a:r>
                <a:rPr lang="en-US" altLang="zh-CN" kern="0" dirty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 @ </a:t>
              </a:r>
              <a:r>
                <a:rPr lang="en-US" altLang="zh-CN" kern="0" dirty="0" smtClean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HL-LHC &amp; </a:t>
              </a:r>
              <a:r>
                <a:rPr lang="en-US" altLang="zh-CN" kern="0" dirty="0" err="1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SppC</a:t>
              </a:r>
              <a:r>
                <a:rPr lang="en-US" altLang="zh-CN" kern="0" dirty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/FCC-</a:t>
              </a:r>
              <a:r>
                <a:rPr lang="en-US" altLang="zh-CN" kern="0" dirty="0" err="1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hh</a:t>
              </a:r>
              <a:endParaRPr lang="en-US" altLang="zh-CN" kern="0" dirty="0">
                <a:solidFill>
                  <a:srgbClr val="FFFF00"/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458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79324" y="1698915"/>
            <a:ext cx="1890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SM Background:</a:t>
            </a:r>
            <a:endParaRPr 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476072" y="2949265"/>
            <a:ext cx="6289590" cy="3575309"/>
            <a:chOff x="593124" y="1540388"/>
            <a:chExt cx="8455368" cy="4288015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124" y="1540388"/>
              <a:ext cx="8455368" cy="2758604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5639" y="4398620"/>
              <a:ext cx="3438654" cy="1429783"/>
            </a:xfrm>
            <a:prstGeom prst="rect">
              <a:avLst/>
            </a:prstGeom>
          </p:spPr>
        </p:pic>
      </p:grpSp>
      <p:sp>
        <p:nvSpPr>
          <p:cNvPr id="9" name="矩形 8"/>
          <p:cNvSpPr/>
          <p:nvPr/>
        </p:nvSpPr>
        <p:spPr>
          <a:xfrm>
            <a:off x="396908" y="2117810"/>
            <a:ext cx="379409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2</a:t>
            </a:r>
            <a:r>
              <a:rPr lang="en-US" sz="1400" i="1" dirty="0" smtClean="0"/>
              <a:t>l</a:t>
            </a:r>
            <a:r>
              <a:rPr lang="en-US" sz="1400" dirty="0" smtClean="0"/>
              <a:t> + </a:t>
            </a:r>
            <a:r>
              <a:rPr lang="en-US" sz="1400" dirty="0"/>
              <a:t>≥ 2 </a:t>
            </a:r>
            <a:r>
              <a:rPr lang="en-US" sz="1400" i="1" dirty="0"/>
              <a:t>j</a:t>
            </a:r>
            <a:r>
              <a:rPr lang="en-US" sz="1400" dirty="0"/>
              <a:t> </a:t>
            </a:r>
            <a:r>
              <a:rPr lang="en-US" sz="1400" dirty="0" smtClean="0"/>
              <a:t>final </a:t>
            </a:r>
            <a:r>
              <a:rPr lang="en-US" sz="1400" dirty="0"/>
              <a:t>state </a:t>
            </a:r>
            <a:endParaRPr lang="en-US" sz="1400" dirty="0" smtClean="0"/>
          </a:p>
          <a:p>
            <a:r>
              <a:rPr lang="en-US" sz="1400" dirty="0" smtClean="0">
                <a:sym typeface="Wingdings" panose="05000000000000000000" pitchFamily="2" charset="2"/>
              </a:rPr>
              <a:t> </a:t>
            </a:r>
            <a:r>
              <a:rPr lang="en-US" sz="1400" dirty="0" smtClean="0"/>
              <a:t>with </a:t>
            </a:r>
            <a:r>
              <a:rPr lang="en-US" sz="1400" dirty="0" smtClean="0">
                <a:solidFill>
                  <a:srgbClr val="FF0000"/>
                </a:solidFill>
              </a:rPr>
              <a:t>additional light </a:t>
            </a:r>
            <a:r>
              <a:rPr lang="en-US" sz="1400" dirty="0">
                <a:solidFill>
                  <a:srgbClr val="FF0000"/>
                </a:solidFill>
              </a:rPr>
              <a:t>neutrinos</a:t>
            </a:r>
            <a:r>
              <a:rPr lang="en-US" sz="1400" dirty="0"/>
              <a:t>, </a:t>
            </a:r>
          </a:p>
          <a:p>
            <a:r>
              <a:rPr lang="en-US" sz="1400" dirty="0" smtClean="0">
                <a:sym typeface="Wingdings" panose="05000000000000000000" pitchFamily="2" charset="2"/>
              </a:rPr>
              <a:t></a:t>
            </a:r>
            <a:r>
              <a:rPr lang="en-US" sz="1400" dirty="0" smtClean="0"/>
              <a:t> </a:t>
            </a:r>
            <a:r>
              <a:rPr lang="en-US" sz="1400" dirty="0" smtClean="0">
                <a:solidFill>
                  <a:srgbClr val="FF0000"/>
                </a:solidFill>
              </a:rPr>
              <a:t>di-tau </a:t>
            </a:r>
            <a:r>
              <a:rPr lang="en-US" sz="1400" dirty="0" smtClean="0"/>
              <a:t>with </a:t>
            </a:r>
            <a:r>
              <a:rPr lang="en-US" sz="1400" dirty="0"/>
              <a:t>both tau’s decaying </a:t>
            </a:r>
            <a:r>
              <a:rPr lang="en-US" sz="1400" dirty="0" err="1"/>
              <a:t>leptonically</a:t>
            </a:r>
            <a:endParaRPr lang="en-US" sz="1400" dirty="0"/>
          </a:p>
        </p:txBody>
      </p:sp>
      <p:sp>
        <p:nvSpPr>
          <p:cNvPr id="10" name="矩形 9"/>
          <p:cNvSpPr/>
          <p:nvPr/>
        </p:nvSpPr>
        <p:spPr>
          <a:xfrm>
            <a:off x="3775077" y="5672049"/>
            <a:ext cx="2185141" cy="52322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smtClean="0"/>
              <a:t>3 leptons, contribute if </a:t>
            </a:r>
            <a:r>
              <a:rPr lang="en-US" sz="1400" dirty="0"/>
              <a:t>one lepton </a:t>
            </a:r>
            <a:r>
              <a:rPr lang="en-US" sz="1400" dirty="0" smtClean="0"/>
              <a:t>is undetected</a:t>
            </a:r>
            <a:endParaRPr lang="en-US" sz="1400" dirty="0"/>
          </a:p>
        </p:txBody>
      </p:sp>
      <p:sp>
        <p:nvSpPr>
          <p:cNvPr id="11" name="矩形 10"/>
          <p:cNvSpPr/>
          <p:nvPr/>
        </p:nvSpPr>
        <p:spPr>
          <a:xfrm>
            <a:off x="7339914" y="1084014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Simulation</a:t>
            </a:r>
          </a:p>
        </p:txBody>
      </p:sp>
      <p:sp>
        <p:nvSpPr>
          <p:cNvPr id="12" name="矩形 11"/>
          <p:cNvSpPr/>
          <p:nvPr/>
        </p:nvSpPr>
        <p:spPr>
          <a:xfrm>
            <a:off x="7339914" y="1453346"/>
            <a:ext cx="28042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MadGraph5 + Pythia6 + </a:t>
            </a:r>
            <a:r>
              <a:rPr lang="en-US" sz="1400" dirty="0" err="1" smtClean="0"/>
              <a:t>Delphes</a:t>
            </a:r>
            <a:endParaRPr lang="en-US" sz="1400" dirty="0"/>
          </a:p>
        </p:txBody>
      </p:sp>
      <p:sp>
        <p:nvSpPr>
          <p:cNvPr id="13" name="矩形 12"/>
          <p:cNvSpPr/>
          <p:nvPr/>
        </p:nvSpPr>
        <p:spPr>
          <a:xfrm>
            <a:off x="7339914" y="2123725"/>
            <a:ext cx="2018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Pre-selection cuts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7339914" y="2493057"/>
                <a:ext cx="4847970" cy="13973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 smtClean="0"/>
                  <a:t>1. </a:t>
                </a:r>
                <a:r>
                  <a:rPr lang="en-US" sz="1400" dirty="0" smtClean="0">
                    <a:solidFill>
                      <a:srgbClr val="FF0000"/>
                    </a:solidFill>
                  </a:rPr>
                  <a:t>exactly</a:t>
                </a:r>
                <a:r>
                  <a:rPr lang="en-US" sz="1400" dirty="0" smtClean="0"/>
                  <a:t> 1 muon, 1 electron with opposite charges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∓</m:t>
                        </m:r>
                      </m:sup>
                    </m:sSup>
                  </m:oMath>
                </a14:m>
                <a:r>
                  <a:rPr lang="en-US" sz="1400" dirty="0" smtClean="0"/>
                  <a:t> ;</a:t>
                </a:r>
              </a:p>
              <a:p>
                <a:r>
                  <a:rPr lang="en-US" sz="1400" dirty="0"/>
                  <a:t> </a:t>
                </a:r>
                <a:r>
                  <a:rPr lang="en-US" sz="1400" dirty="0" smtClean="0"/>
                  <a:t>   ≥ 2 j ; 0 b-jet; 0 </a:t>
                </a:r>
                <a:r>
                  <a:rPr lang="en-US" sz="1400" dirty="0" err="1" smtClean="0"/>
                  <a:t>taus</a:t>
                </a:r>
                <a:r>
                  <a:rPr lang="en-US" sz="1400" dirty="0" smtClean="0"/>
                  <a:t>;</a:t>
                </a:r>
              </a:p>
              <a:p>
                <a:endParaRPr lang="en-US" sz="1400" dirty="0" smtClean="0"/>
              </a:p>
              <a:p>
                <a:r>
                  <a:rPr lang="en-US" sz="1400" dirty="0" smtClean="0"/>
                  <a:t>2.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&gt;30</m:t>
                    </m:r>
                  </m:oMath>
                </a14:m>
                <a:r>
                  <a:rPr lang="en-US" sz="1400" dirty="0" smtClean="0"/>
                  <a:t> GeV,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&gt;30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dirty="0" smtClean="0"/>
                  <a:t>GeV;</a:t>
                </a:r>
              </a:p>
              <a:p>
                <a:endParaRPr lang="en-US" sz="1400" dirty="0" smtClean="0"/>
              </a:p>
              <a:p>
                <a:r>
                  <a:rPr lang="en-US" sz="1400" dirty="0" smtClean="0"/>
                  <a:t>3. </a:t>
                </a:r>
                <a:endParaRPr lang="en-US" sz="14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914" y="2493057"/>
                <a:ext cx="4847970" cy="1397306"/>
              </a:xfrm>
              <a:prstGeom prst="rect">
                <a:avLst/>
              </a:prstGeom>
              <a:blipFill>
                <a:blip r:embed="rId5"/>
                <a:stretch>
                  <a:fillRect l="-377" b="-3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6621" y="3587515"/>
            <a:ext cx="1135051" cy="26828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9161" y="413265"/>
            <a:ext cx="2560542" cy="646232"/>
          </a:xfrm>
          <a:prstGeom prst="rect">
            <a:avLst/>
          </a:prstGeom>
        </p:spPr>
      </p:pic>
      <p:cxnSp>
        <p:nvCxnSpPr>
          <p:cNvPr id="4" name="直接箭头连接符 3"/>
          <p:cNvCxnSpPr>
            <a:endCxn id="10" idx="1"/>
          </p:cNvCxnSpPr>
          <p:nvPr/>
        </p:nvCxnSpPr>
        <p:spPr>
          <a:xfrm flipV="1">
            <a:off x="3249324" y="5933659"/>
            <a:ext cx="525753" cy="143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7398108" y="4699152"/>
            <a:ext cx="4225259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  <a:sym typeface="Wingdings" panose="05000000000000000000" pitchFamily="2" charset="2"/>
              </a:rPr>
              <a:t> </a:t>
            </a:r>
            <a:r>
              <a:rPr kumimoji="1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Identifying</a:t>
            </a:r>
            <a:r>
              <a:rPr kumimoji="1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 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correct lepton 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from N  </a:t>
            </a:r>
            <a:r>
              <a:rPr kumimoji="1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decay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Arial"/>
            </a:endParaRPr>
          </a:p>
          <a:p>
            <a:pPr lvl="0">
              <a:defRPr/>
            </a:pPr>
            <a:r>
              <a:rPr lang="en-US" altLang="zh-CN" sz="1400" dirty="0" smtClean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 panose="05000000000000000000" pitchFamily="2" charset="2"/>
              </a:rPr>
              <a:t> 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  <a:sym typeface="Wingdings"/>
              </a:rPr>
              <a:t>Constructing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  <a:sym typeface="Wingdings"/>
              </a:rPr>
              <a:t>various 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  <a:sym typeface="Wingdings"/>
              </a:rPr>
              <a:t>observables</a:t>
            </a:r>
            <a:r>
              <a:rPr lang="en-US" altLang="zh-CN" sz="1400" dirty="0">
                <a:solidFill>
                  <a:srgbClr val="FF0000"/>
                </a:solidFill>
                <a:ea typeface="宋体" panose="02010600030101010101" pitchFamily="2" charset="-122"/>
                <a:cs typeface="Arial"/>
                <a:sym typeface="Wingdings"/>
              </a:rPr>
              <a:t> </a:t>
            </a:r>
            <a:endParaRPr lang="en-US" altLang="zh-CN" sz="1400" dirty="0" smtClean="0">
              <a:solidFill>
                <a:srgbClr val="FF0000"/>
              </a:solidFill>
              <a:ea typeface="宋体" panose="02010600030101010101" pitchFamily="2" charset="-122"/>
              <a:cs typeface="Arial"/>
              <a:sym typeface="Wingdings"/>
            </a:endParaRPr>
          </a:p>
          <a:p>
            <a:pPr lvl="0">
              <a:defRPr/>
            </a:pPr>
            <a:endParaRPr lang="en-US" altLang="zh-CN" sz="1400" dirty="0" smtClean="0">
              <a:solidFill>
                <a:srgbClr val="FF0000"/>
              </a:solidFill>
              <a:ea typeface="宋体" panose="02010600030101010101" pitchFamily="2" charset="-122"/>
              <a:cs typeface="Arial"/>
              <a:sym typeface="Wingdings"/>
            </a:endParaRPr>
          </a:p>
          <a:p>
            <a:pPr lvl="0">
              <a:defRPr/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  <a:sym typeface="Wingdings"/>
              </a:rPr>
              <a:t></a:t>
            </a:r>
            <a:r>
              <a:rPr lang="en-US" altLang="zh-CN" sz="1400" dirty="0" smtClean="0">
                <a:solidFill>
                  <a:prstClr val="black"/>
                </a:solidFill>
                <a:ea typeface="宋体" panose="02010600030101010101" pitchFamily="2" charset="-122"/>
                <a:cs typeface="Arial"/>
                <a:sym typeface="Wingdings"/>
              </a:rPr>
              <a:t> Input observables to perform </a:t>
            </a:r>
            <a:r>
              <a:rPr lang="en-US" altLang="zh-CN" sz="1400" dirty="0" smtClean="0">
                <a:solidFill>
                  <a:srgbClr val="FF0000"/>
                </a:solidFill>
                <a:ea typeface="宋体" panose="02010600030101010101" pitchFamily="2" charset="-122"/>
                <a:cs typeface="Arial"/>
                <a:sym typeface="Wingdings"/>
              </a:rPr>
              <a:t>MVA-BDT </a:t>
            </a:r>
            <a:r>
              <a:rPr lang="en-US" altLang="zh-CN" sz="1400" dirty="0" smtClean="0">
                <a:solidFill>
                  <a:prstClr val="black"/>
                </a:solidFill>
                <a:ea typeface="宋体" panose="02010600030101010101" pitchFamily="2" charset="-122"/>
                <a:cs typeface="Arial"/>
                <a:sym typeface="Wingdings"/>
              </a:rPr>
              <a:t>analysis</a:t>
            </a:r>
            <a:endParaRPr lang="en-US" altLang="zh-CN" sz="1400" dirty="0">
              <a:solidFill>
                <a:prstClr val="black"/>
              </a:solidFill>
              <a:ea typeface="宋体" panose="02010600030101010101" pitchFamily="2" charset="-122"/>
              <a:cs typeface="Arial"/>
              <a:sym typeface="Wingdings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373891" y="4247632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Strategy</a:t>
            </a:r>
            <a:endParaRPr lang="en-US" dirty="0"/>
          </a:p>
        </p:txBody>
      </p:sp>
      <p:sp>
        <p:nvSpPr>
          <p:cNvPr id="32" name="Text Box 5121"/>
          <p:cNvSpPr txBox="1">
            <a:spLocks noChangeArrowheads="1"/>
          </p:cNvSpPr>
          <p:nvPr/>
        </p:nvSpPr>
        <p:spPr bwMode="auto">
          <a:xfrm>
            <a:off x="11229975" y="6367997"/>
            <a:ext cx="73573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FZShuSong-Z01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9pPr>
          </a:lstStyle>
          <a:p>
            <a:pPr algn="r"/>
            <a:fld id="{E215A4F4-3220-40B1-8651-117F0B45C508}" type="slidenum">
              <a:rPr lang="en-US" altLang="en-US" sz="1200" smtClean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18</a:t>
            </a:fld>
            <a:r>
              <a:rPr lang="en-US" altLang="en-US" sz="1200" dirty="0" smtClean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/ 22</a:t>
            </a:r>
            <a:endParaRPr lang="en-US" altLang="en-US" sz="1200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stomShape 2"/>
              <p:cNvSpPr/>
              <p:nvPr/>
            </p:nvSpPr>
            <p:spPr>
              <a:xfrm>
                <a:off x="379324" y="1082093"/>
                <a:ext cx="2995595" cy="338399"/>
              </a:xfrm>
              <a:prstGeom prst="rect">
                <a:avLst/>
              </a:prstGeom>
              <a:noFill/>
              <a:ln w="9360">
                <a:noFill/>
              </a:ln>
            </p:spPr>
            <p:txBody>
              <a:bodyPr wrap="none" lIns="90000" tIns="46800" rIns="90000" bIns="46800"/>
              <a:lstStyle/>
              <a:p>
                <a:pPr lvl="0">
                  <a:defRPr/>
                </a:pPr>
                <a:r>
                  <a:rPr kumimoji="0" lang="en-US" altLang="zh-CN" sz="180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80604020202020204" charset="0"/>
                    <a:ea typeface="方正书宋_GBK" charset="-122"/>
                  </a:rPr>
                  <a:t>Signal: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Arial" panose="02080604020202020204" charset="0"/>
                    <a:ea typeface="方正书宋_GBK" charset="-122"/>
                  </a:rPr>
                  <a:t> </a:t>
                </a:r>
                <a:r>
                  <a:rPr lang="en-US" noProof="0" dirty="0" smtClean="0">
                    <a:solidFill>
                      <a:srgbClr val="000000"/>
                    </a:solidFill>
                    <a:latin typeface="Arial" panose="02080604020202020204" charset="0"/>
                    <a:ea typeface="方正书宋_GBK" charset="-122"/>
                  </a:rPr>
                  <a:t>2</a:t>
                </a:r>
                <a:r>
                  <a:rPr lang="en-US" i="1" noProof="0" dirty="0" smtClean="0">
                    <a:solidFill>
                      <a:srgbClr val="000000"/>
                    </a:solidFill>
                    <a:latin typeface="Arial" panose="02080604020202020204" charset="0"/>
                    <a:ea typeface="方正书宋_GBK" charset="-122"/>
                  </a:rPr>
                  <a:t>l</a:t>
                </a:r>
                <a:r>
                  <a:rPr lang="en-US" noProof="0" dirty="0" smtClean="0">
                    <a:solidFill>
                      <a:srgbClr val="000000"/>
                    </a:solidFill>
                    <a:latin typeface="Arial" panose="02080604020202020204" charset="0"/>
                    <a:ea typeface="方正书宋_GBK" charset="-122"/>
                  </a:rPr>
                  <a:t> (OSOF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∓</m:t>
                        </m:r>
                      </m:sup>
                    </m:sSup>
                  </m:oMath>
                </a14:m>
                <a:r>
                  <a:rPr lang="en-US" noProof="0" dirty="0" smtClean="0">
                    <a:solidFill>
                      <a:srgbClr val="000000"/>
                    </a:solidFill>
                    <a:latin typeface="Arial" panose="02080604020202020204" charset="0"/>
                    <a:ea typeface="方正书宋_GBK" charset="-122"/>
                  </a:rPr>
                  <a:t>) + 2</a:t>
                </a:r>
                <a:r>
                  <a:rPr lang="en-US" i="1" noProof="0" dirty="0" smtClean="0">
                    <a:solidFill>
                      <a:srgbClr val="000000"/>
                    </a:solidFill>
                    <a:latin typeface="Arial" panose="02080604020202020204" charset="0"/>
                    <a:ea typeface="方正书宋_GBK" charset="-122"/>
                  </a:rPr>
                  <a:t>j</a:t>
                </a:r>
              </a:p>
            </p:txBody>
          </p:sp>
        </mc:Choice>
        <mc:Fallback xmlns="">
          <p:sp>
            <p:nvSpPr>
              <p:cNvPr id="27" name="CustomShap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24" y="1082093"/>
                <a:ext cx="2995595" cy="338399"/>
              </a:xfrm>
              <a:prstGeom prst="rect">
                <a:avLst/>
              </a:prstGeom>
              <a:blipFill>
                <a:blip r:embed="rId8"/>
                <a:stretch>
                  <a:fillRect l="-1829" t="-5455" r="-2033" b="-43636"/>
                </a:stretch>
              </a:blipFill>
              <a:ln w="936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组合 39"/>
          <p:cNvGrpSpPr/>
          <p:nvPr/>
        </p:nvGrpSpPr>
        <p:grpSpPr>
          <a:xfrm>
            <a:off x="7357" y="-23715"/>
            <a:ext cx="12184643" cy="399648"/>
            <a:chOff x="7357" y="-23715"/>
            <a:chExt cx="12184643" cy="399648"/>
          </a:xfrm>
        </p:grpSpPr>
        <p:grpSp>
          <p:nvGrpSpPr>
            <p:cNvPr id="41" name="组合 40"/>
            <p:cNvGrpSpPr/>
            <p:nvPr/>
          </p:nvGrpSpPr>
          <p:grpSpPr>
            <a:xfrm>
              <a:off x="7357" y="-13376"/>
              <a:ext cx="12184643" cy="389309"/>
              <a:chOff x="7357" y="-13376"/>
              <a:chExt cx="12184643" cy="389309"/>
            </a:xfrm>
          </p:grpSpPr>
          <p:sp>
            <p:nvSpPr>
              <p:cNvPr id="43" name="箭头: V 形 7">
                <a:extLst>
                  <a:ext uri="{FF2B5EF4-FFF2-40B4-BE49-F238E27FC236}">
                    <a16:creationId xmlns:a16="http://schemas.microsoft.com/office/drawing/2014/main" id="{E5F966FA-0D88-418E-973F-D32D4627C0DC}"/>
                  </a:ext>
                </a:extLst>
              </p:cNvPr>
              <p:cNvSpPr/>
              <p:nvPr/>
            </p:nvSpPr>
            <p:spPr>
              <a:xfrm>
                <a:off x="7357" y="0"/>
                <a:ext cx="2880000" cy="360000"/>
              </a:xfrm>
              <a:prstGeom prst="chevron">
                <a:avLst/>
              </a:prstGeom>
              <a:solidFill>
                <a:srgbClr val="9BBB59">
                  <a:lumMod val="40000"/>
                  <a:lumOff val="6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44" name="箭头: V 形 8">
                <a:extLst>
                  <a:ext uri="{FF2B5EF4-FFF2-40B4-BE49-F238E27FC236}">
                    <a16:creationId xmlns:a16="http://schemas.microsoft.com/office/drawing/2014/main" id="{B075E642-362A-46E2-93F6-3A3D09EB24FD}"/>
                  </a:ext>
                </a:extLst>
              </p:cNvPr>
              <p:cNvSpPr/>
              <p:nvPr/>
            </p:nvSpPr>
            <p:spPr>
              <a:xfrm>
                <a:off x="6748261" y="82"/>
                <a:ext cx="3960000" cy="360000"/>
              </a:xfrm>
              <a:prstGeom prst="chevron">
                <a:avLst/>
              </a:prstGeom>
              <a:solidFill>
                <a:srgbClr val="00B05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45" name="箭头: V 形 9">
                <a:extLst>
                  <a:ext uri="{FF2B5EF4-FFF2-40B4-BE49-F238E27FC236}">
                    <a16:creationId xmlns:a16="http://schemas.microsoft.com/office/drawing/2014/main" id="{B94C5E98-2B53-4C02-9430-BC80A19D2EBA}"/>
                  </a:ext>
                </a:extLst>
              </p:cNvPr>
              <p:cNvSpPr/>
              <p:nvPr/>
            </p:nvSpPr>
            <p:spPr>
              <a:xfrm>
                <a:off x="10752000" y="6601"/>
                <a:ext cx="1440000" cy="360000"/>
              </a:xfrm>
              <a:prstGeom prst="chevron">
                <a:avLst/>
              </a:prstGeom>
              <a:solidFill>
                <a:srgbClr val="9BBB59">
                  <a:lumMod val="40000"/>
                  <a:lumOff val="6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C8E11E7D-1569-449B-8F1B-4E66A9EC0955}"/>
                  </a:ext>
                </a:extLst>
              </p:cNvPr>
              <p:cNvSpPr/>
              <p:nvPr/>
            </p:nvSpPr>
            <p:spPr>
              <a:xfrm>
                <a:off x="10898909" y="6601"/>
                <a:ext cx="11721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Arial" panose="02080604020202020204" charset="0"/>
                    <a:ea typeface="方正书宋_GBK" charset="-122"/>
                  </a:rPr>
                  <a:t>Summary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D8BDE2AC-D417-4396-9493-29A490CCB95C}"/>
                  </a:ext>
                </a:extLst>
              </p:cNvPr>
              <p:cNvSpPr/>
              <p:nvPr/>
            </p:nvSpPr>
            <p:spPr>
              <a:xfrm>
                <a:off x="738287" y="-13376"/>
                <a:ext cx="13901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dirty="0" smtClean="0">
                    <a:solidFill>
                      <a:prstClr val="white">
                        <a:lumMod val="65000"/>
                      </a:prstClr>
                    </a:solidFill>
                    <a:latin typeface="Arial" panose="02080604020202020204" charset="0"/>
                    <a:ea typeface="方正书宋_GBK" charset="-122"/>
                    <a:sym typeface="Wingdings" panose="05000000000000000000" pitchFamily="2" charset="2"/>
                  </a:rPr>
                  <a:t>Introduction</a:t>
                </a:r>
                <a:endParaRPr lang="zh-CN" altLang="en-US" i="1" dirty="0">
                  <a:solidFill>
                    <a:prstClr val="white">
                      <a:lumMod val="65000"/>
                    </a:prstClr>
                  </a:solidFill>
                  <a:latin typeface="Arial"/>
                </a:endParaRPr>
              </a:p>
            </p:txBody>
          </p:sp>
          <p:sp>
            <p:nvSpPr>
              <p:cNvPr id="48" name="箭头: V 形 7">
                <a:extLst>
                  <a:ext uri="{FF2B5EF4-FFF2-40B4-BE49-F238E27FC236}">
                    <a16:creationId xmlns:a16="http://schemas.microsoft.com/office/drawing/2014/main" id="{E5F966FA-0D88-418E-973F-D32D4627C0DC}"/>
                  </a:ext>
                </a:extLst>
              </p:cNvPr>
              <p:cNvSpPr/>
              <p:nvPr/>
            </p:nvSpPr>
            <p:spPr>
              <a:xfrm>
                <a:off x="2920538" y="2932"/>
                <a:ext cx="3780000" cy="360000"/>
              </a:xfrm>
              <a:prstGeom prst="chevron">
                <a:avLst/>
              </a:prstGeom>
              <a:solidFill>
                <a:srgbClr val="9BBB59">
                  <a:lumMod val="40000"/>
                  <a:lumOff val="6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D8BDE2AC-D417-4396-9493-29A490CCB95C}"/>
                  </a:ext>
                </a:extLst>
              </p:cNvPr>
              <p:cNvSpPr/>
              <p:nvPr/>
            </p:nvSpPr>
            <p:spPr>
              <a:xfrm>
                <a:off x="3774550" y="-10444"/>
                <a:ext cx="21820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dirty="0">
                    <a:solidFill>
                      <a:prstClr val="white">
                        <a:lumMod val="65000"/>
                      </a:prstClr>
                    </a:solidFill>
                    <a:latin typeface="Arial" panose="02080604020202020204" charset="0"/>
                    <a:ea typeface="方正书宋_GBK" charset="-122"/>
                    <a:sym typeface="Wingdings" panose="05000000000000000000" pitchFamily="2" charset="2"/>
                  </a:rPr>
                  <a:t>3</a:t>
                </a:r>
                <a:r>
                  <a:rPr lang="en-US" altLang="zh-CN" i="1" dirty="0">
                    <a:solidFill>
                      <a:prstClr val="white">
                        <a:lumMod val="65000"/>
                      </a:prstClr>
                    </a:solidFill>
                    <a:latin typeface="Arial" panose="02080604020202020204" charset="0"/>
                    <a:ea typeface="方正书宋_GBK" charset="-122"/>
                    <a:sym typeface="Wingdings" panose="05000000000000000000" pitchFamily="2" charset="2"/>
                  </a:rPr>
                  <a:t>l</a:t>
                </a:r>
                <a:r>
                  <a:rPr lang="en-US" altLang="zh-CN" dirty="0">
                    <a:solidFill>
                      <a:prstClr val="white">
                        <a:lumMod val="65000"/>
                      </a:prstClr>
                    </a:solidFill>
                    <a:latin typeface="Arial" panose="02080604020202020204" charset="0"/>
                    <a:ea typeface="方正书宋_GBK" charset="-122"/>
                    <a:sym typeface="Wingdings" panose="05000000000000000000" pitchFamily="2" charset="2"/>
                  </a:rPr>
                  <a:t>+MET </a:t>
                </a:r>
                <a:r>
                  <a:rPr lang="en-US" altLang="zh-CN" dirty="0" smtClean="0">
                    <a:solidFill>
                      <a:prstClr val="white">
                        <a:lumMod val="65000"/>
                      </a:prstClr>
                    </a:solidFill>
                    <a:latin typeface="Arial" panose="02080604020202020204" charset="0"/>
                    <a:ea typeface="方正书宋_GBK" charset="-122"/>
                    <a:sym typeface="Wingdings" panose="05000000000000000000" pitchFamily="2" charset="2"/>
                  </a:rPr>
                  <a:t>@ HL-LHC</a:t>
                </a:r>
                <a:endParaRPr lang="zh-CN" altLang="en-US" dirty="0">
                  <a:solidFill>
                    <a:prstClr val="white">
                      <a:lumMod val="65000"/>
                    </a:prstClr>
                  </a:solidFill>
                  <a:latin typeface="Arial"/>
                </a:endParaRPr>
              </a:p>
            </p:txBody>
          </p:sp>
        </p:grp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4B8755CC-88D2-498D-A1BC-CD31FD84F9D1}"/>
                </a:ext>
              </a:extLst>
            </p:cNvPr>
            <p:cNvSpPr/>
            <p:nvPr/>
          </p:nvSpPr>
          <p:spPr>
            <a:xfrm>
              <a:off x="6976670" y="-23715"/>
              <a:ext cx="36054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zh-CN" kern="0" dirty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2</a:t>
              </a:r>
              <a:r>
                <a:rPr lang="en-US" altLang="zh-CN" i="1" kern="0" dirty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l</a:t>
              </a:r>
              <a:r>
                <a:rPr lang="en-US" altLang="zh-CN" kern="0" dirty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+2</a:t>
              </a:r>
              <a:r>
                <a:rPr lang="en-US" altLang="zh-CN" i="1" kern="0" dirty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j</a:t>
              </a:r>
              <a:r>
                <a:rPr lang="en-US" altLang="zh-CN" kern="0" dirty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 @ </a:t>
              </a:r>
              <a:r>
                <a:rPr lang="en-US" altLang="zh-CN" kern="0" dirty="0" smtClean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HL-LHC &amp; </a:t>
              </a:r>
              <a:r>
                <a:rPr lang="en-US" altLang="zh-CN" kern="0" dirty="0" err="1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SppC</a:t>
              </a:r>
              <a:r>
                <a:rPr lang="en-US" altLang="zh-CN" kern="0" dirty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/FCC-</a:t>
              </a:r>
              <a:r>
                <a:rPr lang="en-US" altLang="zh-CN" kern="0" dirty="0" err="1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hh</a:t>
              </a:r>
              <a:endParaRPr lang="en-US" altLang="zh-CN" kern="0" dirty="0">
                <a:solidFill>
                  <a:srgbClr val="FFFF00"/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520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73287" y="554408"/>
            <a:ext cx="41889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Input Observables at FCC-</a:t>
            </a:r>
            <a:r>
              <a:rPr lang="en-US" sz="2400" dirty="0" err="1" smtClean="0"/>
              <a:t>hh</a:t>
            </a:r>
            <a:endParaRPr 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204" y="1189894"/>
            <a:ext cx="9552796" cy="240257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r="32980"/>
          <a:stretch/>
        </p:blipFill>
        <p:spPr>
          <a:xfrm>
            <a:off x="1199204" y="3991314"/>
            <a:ext cx="6402271" cy="242518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1475" y="4042116"/>
            <a:ext cx="3150525" cy="237438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755177" y="1396663"/>
            <a:ext cx="13388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Signal: </a:t>
            </a:r>
          </a:p>
          <a:p>
            <a:r>
              <a:rPr lang="en-US" sz="1400" dirty="0" smtClean="0"/>
              <a:t>M</a:t>
            </a:r>
            <a:r>
              <a:rPr lang="en-US" sz="1400" baseline="-25000" dirty="0" smtClean="0"/>
              <a:t>N</a:t>
            </a:r>
            <a:r>
              <a:rPr lang="en-US" sz="1400" dirty="0" smtClean="0"/>
              <a:t> = 500 GeV</a:t>
            </a:r>
            <a:endParaRPr lang="en-US" sz="1400" dirty="0"/>
          </a:p>
        </p:txBody>
      </p:sp>
      <p:sp>
        <p:nvSpPr>
          <p:cNvPr id="16" name="Text Box 5121"/>
          <p:cNvSpPr txBox="1">
            <a:spLocks noChangeArrowheads="1"/>
          </p:cNvSpPr>
          <p:nvPr/>
        </p:nvSpPr>
        <p:spPr bwMode="auto">
          <a:xfrm>
            <a:off x="11229975" y="6367997"/>
            <a:ext cx="73573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FZShuSong-Z01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9pPr>
          </a:lstStyle>
          <a:p>
            <a:pPr algn="r"/>
            <a:fld id="{2EA1B4AD-3117-4243-97AF-F02D22140CA2}" type="slidenum">
              <a:rPr lang="en-US" altLang="en-US" sz="1200" smtClean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19</a:t>
            </a:fld>
            <a:r>
              <a:rPr lang="en-US" altLang="en-US" sz="1200" dirty="0" smtClean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/ 22</a:t>
            </a:r>
            <a:endParaRPr lang="en-US" altLang="en-US" sz="1200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8970" y="4369528"/>
            <a:ext cx="1564317" cy="1042878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7357" y="-23715"/>
            <a:ext cx="12184643" cy="399648"/>
            <a:chOff x="7357" y="-23715"/>
            <a:chExt cx="12184643" cy="399648"/>
          </a:xfrm>
        </p:grpSpPr>
        <p:grpSp>
          <p:nvGrpSpPr>
            <p:cNvPr id="28" name="组合 27"/>
            <p:cNvGrpSpPr/>
            <p:nvPr/>
          </p:nvGrpSpPr>
          <p:grpSpPr>
            <a:xfrm>
              <a:off x="7357" y="-13376"/>
              <a:ext cx="12184643" cy="389309"/>
              <a:chOff x="7357" y="-13376"/>
              <a:chExt cx="12184643" cy="389309"/>
            </a:xfrm>
          </p:grpSpPr>
          <p:sp>
            <p:nvSpPr>
              <p:cNvPr id="30" name="箭头: V 形 7">
                <a:extLst>
                  <a:ext uri="{FF2B5EF4-FFF2-40B4-BE49-F238E27FC236}">
                    <a16:creationId xmlns:a16="http://schemas.microsoft.com/office/drawing/2014/main" id="{E5F966FA-0D88-418E-973F-D32D4627C0DC}"/>
                  </a:ext>
                </a:extLst>
              </p:cNvPr>
              <p:cNvSpPr/>
              <p:nvPr/>
            </p:nvSpPr>
            <p:spPr>
              <a:xfrm>
                <a:off x="7357" y="0"/>
                <a:ext cx="2880000" cy="360000"/>
              </a:xfrm>
              <a:prstGeom prst="chevron">
                <a:avLst/>
              </a:prstGeom>
              <a:solidFill>
                <a:srgbClr val="9BBB59">
                  <a:lumMod val="40000"/>
                  <a:lumOff val="6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31" name="箭头: V 形 8">
                <a:extLst>
                  <a:ext uri="{FF2B5EF4-FFF2-40B4-BE49-F238E27FC236}">
                    <a16:creationId xmlns:a16="http://schemas.microsoft.com/office/drawing/2014/main" id="{B075E642-362A-46E2-93F6-3A3D09EB24FD}"/>
                  </a:ext>
                </a:extLst>
              </p:cNvPr>
              <p:cNvSpPr/>
              <p:nvPr/>
            </p:nvSpPr>
            <p:spPr>
              <a:xfrm>
                <a:off x="6748261" y="82"/>
                <a:ext cx="3960000" cy="360000"/>
              </a:xfrm>
              <a:prstGeom prst="chevron">
                <a:avLst/>
              </a:prstGeom>
              <a:solidFill>
                <a:srgbClr val="00B05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32" name="箭头: V 形 9">
                <a:extLst>
                  <a:ext uri="{FF2B5EF4-FFF2-40B4-BE49-F238E27FC236}">
                    <a16:creationId xmlns:a16="http://schemas.microsoft.com/office/drawing/2014/main" id="{B94C5E98-2B53-4C02-9430-BC80A19D2EBA}"/>
                  </a:ext>
                </a:extLst>
              </p:cNvPr>
              <p:cNvSpPr/>
              <p:nvPr/>
            </p:nvSpPr>
            <p:spPr>
              <a:xfrm>
                <a:off x="10752000" y="6601"/>
                <a:ext cx="1440000" cy="360000"/>
              </a:xfrm>
              <a:prstGeom prst="chevron">
                <a:avLst/>
              </a:prstGeom>
              <a:solidFill>
                <a:srgbClr val="9BBB59">
                  <a:lumMod val="40000"/>
                  <a:lumOff val="6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C8E11E7D-1569-449B-8F1B-4E66A9EC0955}"/>
                  </a:ext>
                </a:extLst>
              </p:cNvPr>
              <p:cNvSpPr/>
              <p:nvPr/>
            </p:nvSpPr>
            <p:spPr>
              <a:xfrm>
                <a:off x="10898909" y="6601"/>
                <a:ext cx="11721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Arial" panose="02080604020202020204" charset="0"/>
                    <a:ea typeface="方正书宋_GBK" charset="-122"/>
                  </a:rPr>
                  <a:t>Summary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D8BDE2AC-D417-4396-9493-29A490CCB95C}"/>
                  </a:ext>
                </a:extLst>
              </p:cNvPr>
              <p:cNvSpPr/>
              <p:nvPr/>
            </p:nvSpPr>
            <p:spPr>
              <a:xfrm>
                <a:off x="738287" y="-13376"/>
                <a:ext cx="13901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dirty="0" smtClean="0">
                    <a:solidFill>
                      <a:prstClr val="white">
                        <a:lumMod val="65000"/>
                      </a:prstClr>
                    </a:solidFill>
                    <a:latin typeface="Arial" panose="02080604020202020204" charset="0"/>
                    <a:ea typeface="方正书宋_GBK" charset="-122"/>
                    <a:sym typeface="Wingdings" panose="05000000000000000000" pitchFamily="2" charset="2"/>
                  </a:rPr>
                  <a:t>Introduction</a:t>
                </a:r>
                <a:endParaRPr lang="zh-CN" altLang="en-US" i="1" dirty="0">
                  <a:solidFill>
                    <a:prstClr val="white">
                      <a:lumMod val="65000"/>
                    </a:prstClr>
                  </a:solidFill>
                  <a:latin typeface="Arial"/>
                </a:endParaRPr>
              </a:p>
            </p:txBody>
          </p:sp>
          <p:sp>
            <p:nvSpPr>
              <p:cNvPr id="35" name="箭头: V 形 7">
                <a:extLst>
                  <a:ext uri="{FF2B5EF4-FFF2-40B4-BE49-F238E27FC236}">
                    <a16:creationId xmlns:a16="http://schemas.microsoft.com/office/drawing/2014/main" id="{E5F966FA-0D88-418E-973F-D32D4627C0DC}"/>
                  </a:ext>
                </a:extLst>
              </p:cNvPr>
              <p:cNvSpPr/>
              <p:nvPr/>
            </p:nvSpPr>
            <p:spPr>
              <a:xfrm>
                <a:off x="2920538" y="2932"/>
                <a:ext cx="3780000" cy="360000"/>
              </a:xfrm>
              <a:prstGeom prst="chevron">
                <a:avLst/>
              </a:prstGeom>
              <a:solidFill>
                <a:srgbClr val="9BBB59">
                  <a:lumMod val="40000"/>
                  <a:lumOff val="6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D8BDE2AC-D417-4396-9493-29A490CCB95C}"/>
                  </a:ext>
                </a:extLst>
              </p:cNvPr>
              <p:cNvSpPr/>
              <p:nvPr/>
            </p:nvSpPr>
            <p:spPr>
              <a:xfrm>
                <a:off x="3774550" y="-10444"/>
                <a:ext cx="21820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dirty="0">
                    <a:solidFill>
                      <a:prstClr val="white">
                        <a:lumMod val="65000"/>
                      </a:prstClr>
                    </a:solidFill>
                    <a:latin typeface="Arial" panose="02080604020202020204" charset="0"/>
                    <a:ea typeface="方正书宋_GBK" charset="-122"/>
                    <a:sym typeface="Wingdings" panose="05000000000000000000" pitchFamily="2" charset="2"/>
                  </a:rPr>
                  <a:t>3</a:t>
                </a:r>
                <a:r>
                  <a:rPr lang="en-US" altLang="zh-CN" i="1" dirty="0">
                    <a:solidFill>
                      <a:prstClr val="white">
                        <a:lumMod val="65000"/>
                      </a:prstClr>
                    </a:solidFill>
                    <a:latin typeface="Arial" panose="02080604020202020204" charset="0"/>
                    <a:ea typeface="方正书宋_GBK" charset="-122"/>
                    <a:sym typeface="Wingdings" panose="05000000000000000000" pitchFamily="2" charset="2"/>
                  </a:rPr>
                  <a:t>l</a:t>
                </a:r>
                <a:r>
                  <a:rPr lang="en-US" altLang="zh-CN" dirty="0">
                    <a:solidFill>
                      <a:prstClr val="white">
                        <a:lumMod val="65000"/>
                      </a:prstClr>
                    </a:solidFill>
                    <a:latin typeface="Arial" panose="02080604020202020204" charset="0"/>
                    <a:ea typeface="方正书宋_GBK" charset="-122"/>
                    <a:sym typeface="Wingdings" panose="05000000000000000000" pitchFamily="2" charset="2"/>
                  </a:rPr>
                  <a:t>+MET </a:t>
                </a:r>
                <a:r>
                  <a:rPr lang="en-US" altLang="zh-CN" dirty="0" smtClean="0">
                    <a:solidFill>
                      <a:prstClr val="white">
                        <a:lumMod val="65000"/>
                      </a:prstClr>
                    </a:solidFill>
                    <a:latin typeface="Arial" panose="02080604020202020204" charset="0"/>
                    <a:ea typeface="方正书宋_GBK" charset="-122"/>
                    <a:sym typeface="Wingdings" panose="05000000000000000000" pitchFamily="2" charset="2"/>
                  </a:rPr>
                  <a:t>@ HL-LHC</a:t>
                </a:r>
                <a:endParaRPr lang="zh-CN" altLang="en-US" dirty="0">
                  <a:solidFill>
                    <a:prstClr val="white">
                      <a:lumMod val="65000"/>
                    </a:prstClr>
                  </a:solidFill>
                  <a:latin typeface="Arial"/>
                </a:endParaRPr>
              </a:p>
            </p:txBody>
          </p:sp>
        </p:grp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4B8755CC-88D2-498D-A1BC-CD31FD84F9D1}"/>
                </a:ext>
              </a:extLst>
            </p:cNvPr>
            <p:cNvSpPr/>
            <p:nvPr/>
          </p:nvSpPr>
          <p:spPr>
            <a:xfrm>
              <a:off x="6976670" y="-23715"/>
              <a:ext cx="36054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zh-CN" kern="0" dirty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2</a:t>
              </a:r>
              <a:r>
                <a:rPr lang="en-US" altLang="zh-CN" i="1" kern="0" dirty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l</a:t>
              </a:r>
              <a:r>
                <a:rPr lang="en-US" altLang="zh-CN" kern="0" dirty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+2</a:t>
              </a:r>
              <a:r>
                <a:rPr lang="en-US" altLang="zh-CN" i="1" kern="0" dirty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j</a:t>
              </a:r>
              <a:r>
                <a:rPr lang="en-US" altLang="zh-CN" kern="0" dirty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 @ </a:t>
              </a:r>
              <a:r>
                <a:rPr lang="en-US" altLang="zh-CN" kern="0" dirty="0" smtClean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HL-LHC &amp; </a:t>
              </a:r>
              <a:r>
                <a:rPr lang="en-US" altLang="zh-CN" kern="0" dirty="0" err="1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SppC</a:t>
              </a:r>
              <a:r>
                <a:rPr lang="en-US" altLang="zh-CN" kern="0" dirty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/FCC-</a:t>
              </a:r>
              <a:r>
                <a:rPr lang="en-US" altLang="zh-CN" kern="0" dirty="0" err="1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hh</a:t>
              </a:r>
              <a:endParaRPr lang="en-US" altLang="zh-CN" kern="0" dirty="0">
                <a:solidFill>
                  <a:srgbClr val="FFFF00"/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478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3071057" y="682757"/>
            <a:ext cx="5877720" cy="516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+mj-lt"/>
                <a:ea typeface="Wingdings" panose="05000000000000000000" charset="2"/>
              </a:rPr>
              <a:t>Outline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787658" y="1623635"/>
            <a:ext cx="7975776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8000"/>
              </a:buClr>
              <a:buFont typeface="Wingdings" charset="2"/>
              <a:buChar char=""/>
            </a:pPr>
            <a:r>
              <a:rPr kumimoji="1" lang="en-US" altLang="zh-CN" sz="2400" dirty="0" smtClean="0">
                <a:solidFill>
                  <a:prstClr val="black"/>
                </a:solidFill>
                <a:cs typeface="Arial"/>
              </a:rPr>
              <a:t>Introduction</a:t>
            </a:r>
          </a:p>
          <a:p>
            <a:pPr>
              <a:buClr>
                <a:srgbClr val="008000"/>
              </a:buClr>
            </a:pPr>
            <a:r>
              <a:rPr kumimoji="1" lang="en-US" altLang="zh-CN" sz="2000" dirty="0">
                <a:solidFill>
                  <a:prstClr val="black"/>
                </a:solidFill>
                <a:cs typeface="Arial"/>
              </a:rPr>
              <a:t> </a:t>
            </a:r>
            <a:r>
              <a:rPr kumimoji="1" lang="en-US" altLang="zh-CN" sz="2000" dirty="0" smtClean="0">
                <a:solidFill>
                  <a:prstClr val="black"/>
                </a:solidFill>
                <a:cs typeface="Arial"/>
              </a:rPr>
              <a:t>    </a:t>
            </a:r>
            <a:r>
              <a:rPr kumimoji="1" lang="en-US" altLang="zh-CN" sz="2000" dirty="0" smtClean="0">
                <a:solidFill>
                  <a:prstClr val="black"/>
                </a:solidFill>
                <a:cs typeface="Arial"/>
                <a:sym typeface="Wingdings 2" panose="05020102010507070707" pitchFamily="18" charset="2"/>
              </a:rPr>
              <a:t> </a:t>
            </a:r>
            <a:r>
              <a:rPr kumimoji="1" lang="en-US" altLang="zh-CN" sz="2000" dirty="0">
                <a:solidFill>
                  <a:prstClr val="black"/>
                </a:solidFill>
                <a:cs typeface="Arial"/>
                <a:sym typeface="Wingdings 2" panose="05020102010507070707" pitchFamily="18" charset="2"/>
              </a:rPr>
              <a:t>Sterile </a:t>
            </a:r>
            <a:r>
              <a:rPr kumimoji="1" lang="en-US" altLang="zh-CN" sz="2000" dirty="0" smtClean="0">
                <a:solidFill>
                  <a:prstClr val="black"/>
                </a:solidFill>
                <a:cs typeface="Arial"/>
                <a:sym typeface="Wingdings 2" panose="05020102010507070707" pitchFamily="18" charset="2"/>
              </a:rPr>
              <a:t>Neutrinos Productions </a:t>
            </a:r>
            <a:r>
              <a:rPr kumimoji="1" lang="en-US" altLang="zh-CN" sz="2000" dirty="0">
                <a:solidFill>
                  <a:prstClr val="black"/>
                </a:solidFill>
                <a:cs typeface="Arial"/>
                <a:sym typeface="Wingdings 2" panose="05020102010507070707" pitchFamily="18" charset="2"/>
              </a:rPr>
              <a:t>@ pp colliders</a:t>
            </a:r>
            <a:endParaRPr kumimoji="1" lang="en-US" altLang="zh-CN" sz="2000" dirty="0">
              <a:solidFill>
                <a:prstClr val="black"/>
              </a:solidFill>
              <a:cs typeface="Arial"/>
            </a:endParaRPr>
          </a:p>
          <a:p>
            <a:pPr>
              <a:buClr>
                <a:srgbClr val="008000"/>
              </a:buClr>
            </a:pPr>
            <a:endParaRPr kumimoji="1" lang="en-US" altLang="zh-CN" sz="2200" dirty="0" smtClean="0">
              <a:latin typeface="Arial"/>
              <a:cs typeface="Arial"/>
            </a:endParaRPr>
          </a:p>
          <a:p>
            <a:pPr>
              <a:buClr>
                <a:srgbClr val="008000"/>
              </a:buClr>
            </a:pPr>
            <a:endParaRPr kumimoji="1" lang="en-US" altLang="zh-CN" sz="2200" dirty="0" smtClean="0">
              <a:latin typeface="Arial"/>
              <a:cs typeface="Arial"/>
            </a:endParaRPr>
          </a:p>
          <a:p>
            <a:pPr marL="342900" lvl="0" indent="-342900">
              <a:buClr>
                <a:srgbClr val="008000"/>
              </a:buClr>
              <a:buFont typeface="Wingdings" charset="2"/>
              <a:buChar char=""/>
            </a:pPr>
            <a:r>
              <a:rPr kumimoji="1" lang="en-US" altLang="zh-CN" sz="2400" dirty="0">
                <a:solidFill>
                  <a:prstClr val="black"/>
                </a:solidFill>
                <a:cs typeface="Arial"/>
                <a:sym typeface="Wingdings 2" panose="05020102010507070707" pitchFamily="18" charset="2"/>
              </a:rPr>
              <a:t>3</a:t>
            </a:r>
            <a:r>
              <a:rPr kumimoji="1" lang="en-US" altLang="zh-CN" sz="2400" i="1" dirty="0">
                <a:solidFill>
                  <a:prstClr val="black"/>
                </a:solidFill>
                <a:cs typeface="Arial"/>
                <a:sym typeface="Wingdings 2" panose="05020102010507070707" pitchFamily="18" charset="2"/>
              </a:rPr>
              <a:t>l</a:t>
            </a:r>
            <a:r>
              <a:rPr kumimoji="1" lang="en-US" altLang="zh-CN" sz="2400" dirty="0">
                <a:solidFill>
                  <a:prstClr val="black"/>
                </a:solidFill>
                <a:cs typeface="Arial"/>
                <a:sym typeface="Wingdings 2" panose="05020102010507070707" pitchFamily="18" charset="2"/>
              </a:rPr>
              <a:t>+MET</a:t>
            </a:r>
            <a:r>
              <a:rPr kumimoji="1" lang="en-US" altLang="zh-CN" sz="2400" dirty="0" smtClean="0">
                <a:solidFill>
                  <a:prstClr val="black"/>
                </a:solidFill>
                <a:cs typeface="Arial"/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  <a:cs typeface="Arial"/>
              </a:rPr>
              <a:t>@ </a:t>
            </a:r>
            <a:r>
              <a:rPr kumimoji="1" lang="en-US" altLang="zh-CN" sz="2400" dirty="0" smtClean="0">
                <a:solidFill>
                  <a:prstClr val="black"/>
                </a:solidFill>
                <a:cs typeface="Arial"/>
              </a:rPr>
              <a:t>HL-LHC</a:t>
            </a:r>
            <a:endParaRPr kumimoji="1" lang="en-US" altLang="zh-CN" sz="2400" dirty="0">
              <a:solidFill>
                <a:prstClr val="black"/>
              </a:solidFill>
              <a:cs typeface="Arial"/>
            </a:endParaRPr>
          </a:p>
          <a:p>
            <a:pPr lvl="0"/>
            <a:r>
              <a:rPr kumimoji="1" lang="en-US" altLang="zh-CN" sz="1200" dirty="0" smtClean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[</a:t>
            </a:r>
            <a:r>
              <a:rPr kumimoji="1" lang="de-DE" altLang="zh-CN" sz="1200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C. Dib, C. S. Kim, </a:t>
            </a:r>
            <a:r>
              <a:rPr kumimoji="1" lang="de-DE" altLang="zh-CN" sz="1200" b="1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K. Wang </a:t>
            </a:r>
            <a:r>
              <a:rPr kumimoji="1" lang="de-DE" altLang="zh-CN" sz="1200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and J. Zhang, PRD </a:t>
            </a:r>
            <a:r>
              <a:rPr kumimoji="1" lang="en-US" altLang="zh-CN" sz="1200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95 (2017) 115020, CPC 41 (2017) 103103, PRD 94 (2016) 013005]</a:t>
            </a:r>
            <a:endParaRPr kumimoji="1" lang="en-US" altLang="zh-CN" sz="2000" dirty="0">
              <a:solidFill>
                <a:prstClr val="black"/>
              </a:solidFill>
              <a:cs typeface="Arial"/>
            </a:endParaRPr>
          </a:p>
          <a:p>
            <a:pPr lvl="0">
              <a:buClr>
                <a:srgbClr val="008000"/>
              </a:buClr>
            </a:pPr>
            <a:endParaRPr kumimoji="1" lang="en-US" altLang="zh-CN" sz="2000" dirty="0" smtClean="0">
              <a:solidFill>
                <a:prstClr val="black"/>
              </a:solidFill>
              <a:cs typeface="Arial"/>
            </a:endParaRPr>
          </a:p>
          <a:p>
            <a:pPr lvl="0">
              <a:buClr>
                <a:srgbClr val="008000"/>
              </a:buClr>
            </a:pPr>
            <a:r>
              <a:rPr kumimoji="1" lang="en-US" altLang="zh-CN" sz="2000" dirty="0" smtClean="0">
                <a:solidFill>
                  <a:prstClr val="black"/>
                </a:solidFill>
                <a:cs typeface="Arial"/>
              </a:rPr>
              <a:t>   </a:t>
            </a:r>
            <a:endParaRPr kumimoji="1" lang="en-US" altLang="zh-CN" sz="2200" dirty="0" smtClean="0">
              <a:latin typeface="Arial"/>
              <a:cs typeface="Arial"/>
            </a:endParaRPr>
          </a:p>
          <a:p>
            <a:pPr marL="342900" indent="-342900">
              <a:buClr>
                <a:srgbClr val="008000"/>
              </a:buClr>
              <a:buFont typeface="Wingdings" charset="2"/>
              <a:buChar char=""/>
            </a:pPr>
            <a:r>
              <a:rPr kumimoji="1" lang="en-US" altLang="zh-CN" sz="2400" dirty="0">
                <a:solidFill>
                  <a:prstClr val="black"/>
                </a:solidFill>
                <a:cs typeface="Arial"/>
                <a:sym typeface="Wingdings 2" panose="05020102010507070707" pitchFamily="18" charset="2"/>
              </a:rPr>
              <a:t>2</a:t>
            </a:r>
            <a:r>
              <a:rPr kumimoji="1" lang="en-US" altLang="zh-CN" sz="2400" i="1" dirty="0">
                <a:solidFill>
                  <a:prstClr val="black"/>
                </a:solidFill>
                <a:cs typeface="Arial"/>
                <a:sym typeface="Wingdings 2" panose="05020102010507070707" pitchFamily="18" charset="2"/>
              </a:rPr>
              <a:t>l</a:t>
            </a:r>
            <a:r>
              <a:rPr kumimoji="1" lang="en-US" altLang="zh-CN" sz="2400" dirty="0">
                <a:solidFill>
                  <a:prstClr val="black"/>
                </a:solidFill>
                <a:cs typeface="Arial"/>
                <a:sym typeface="Wingdings 2" panose="05020102010507070707" pitchFamily="18" charset="2"/>
              </a:rPr>
              <a:t>+2</a:t>
            </a:r>
            <a:r>
              <a:rPr kumimoji="1" lang="en-US" altLang="zh-CN" sz="2400" i="1" dirty="0">
                <a:solidFill>
                  <a:prstClr val="black"/>
                </a:solidFill>
                <a:cs typeface="Arial"/>
                <a:sym typeface="Wingdings 2" panose="05020102010507070707" pitchFamily="18" charset="2"/>
              </a:rPr>
              <a:t>j</a:t>
            </a:r>
            <a:r>
              <a:rPr kumimoji="1" lang="en-US" altLang="zh-CN" sz="2400" dirty="0">
                <a:solidFill>
                  <a:prstClr val="black"/>
                </a:solidFill>
                <a:cs typeface="Arial"/>
                <a:sym typeface="Wingdings 2" panose="05020102010507070707" pitchFamily="18" charset="2"/>
              </a:rPr>
              <a:t> @ </a:t>
            </a:r>
            <a:r>
              <a:rPr kumimoji="1" lang="en-US" altLang="zh-CN" sz="2400" dirty="0" smtClean="0">
                <a:solidFill>
                  <a:prstClr val="black"/>
                </a:solidFill>
                <a:cs typeface="Arial"/>
              </a:rPr>
              <a:t>HL-LHC &amp; </a:t>
            </a:r>
            <a:r>
              <a:rPr kumimoji="1" lang="en-US" altLang="zh-CN" sz="2400" dirty="0" err="1" smtClean="0">
                <a:solidFill>
                  <a:prstClr val="black"/>
                </a:solidFill>
                <a:cs typeface="Arial"/>
              </a:rPr>
              <a:t>SppC</a:t>
            </a:r>
            <a:r>
              <a:rPr kumimoji="1" lang="en-US" altLang="zh-CN" sz="2400" dirty="0" smtClean="0">
                <a:solidFill>
                  <a:prstClr val="black"/>
                </a:solidFill>
                <a:cs typeface="Arial"/>
              </a:rPr>
              <a:t>/FCC-</a:t>
            </a:r>
            <a:r>
              <a:rPr kumimoji="1" lang="en-US" altLang="zh-CN" sz="2400" dirty="0" err="1" smtClean="0">
                <a:solidFill>
                  <a:prstClr val="black"/>
                </a:solidFill>
                <a:cs typeface="Arial"/>
              </a:rPr>
              <a:t>hh</a:t>
            </a:r>
            <a:endParaRPr kumimoji="1" lang="en-US" altLang="zh-CN" sz="2400" dirty="0">
              <a:solidFill>
                <a:prstClr val="black"/>
              </a:solidFill>
              <a:cs typeface="Arial"/>
            </a:endParaRPr>
          </a:p>
          <a:p>
            <a:pPr lvl="0">
              <a:buClr>
                <a:srgbClr val="008000"/>
              </a:buClr>
            </a:pPr>
            <a:r>
              <a:rPr kumimoji="1" lang="en-US" altLang="zh-CN" sz="1200" dirty="0" smtClean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[S. </a:t>
            </a:r>
            <a:r>
              <a:rPr kumimoji="1" lang="en-US" altLang="zh-CN" sz="1200" dirty="0" err="1" smtClean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Antusch</a:t>
            </a:r>
            <a:r>
              <a:rPr kumimoji="1" lang="en-US" altLang="zh-CN" sz="1200" dirty="0" smtClean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E. </a:t>
            </a:r>
            <a:r>
              <a:rPr kumimoji="1" lang="en-US" altLang="zh-CN" sz="1200" dirty="0" err="1" smtClean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Cazzato</a:t>
            </a:r>
            <a:r>
              <a:rPr kumimoji="1" lang="en-US" altLang="zh-CN" sz="1200" dirty="0" smtClean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O. Fischer, A. </a:t>
            </a:r>
            <a:r>
              <a:rPr kumimoji="1" lang="en-US" altLang="zh-CN" sz="1200" dirty="0" err="1" smtClean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Hammad</a:t>
            </a:r>
            <a:r>
              <a:rPr kumimoji="1" lang="en-US" altLang="zh-CN" sz="1200" dirty="0" smtClean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and </a:t>
            </a:r>
            <a:r>
              <a:rPr kumimoji="1" lang="en-US" altLang="zh-CN" sz="12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K. Wang</a:t>
            </a:r>
            <a:r>
              <a:rPr kumimoji="1" lang="en-US" altLang="zh-CN" sz="1200" dirty="0" smtClean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JHEP 1810 (2018) 067]</a:t>
            </a:r>
            <a:endParaRPr kumimoji="1" lang="en-US" altLang="zh-CN" sz="2200" dirty="0" smtClean="0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buClr>
                <a:srgbClr val="008000"/>
              </a:buClr>
            </a:pPr>
            <a:endParaRPr kumimoji="1" lang="en-US" altLang="zh-CN" sz="2200" dirty="0" smtClean="0">
              <a:latin typeface="Arial"/>
              <a:cs typeface="Arial"/>
            </a:endParaRPr>
          </a:p>
          <a:p>
            <a:pPr>
              <a:buClr>
                <a:srgbClr val="008000"/>
              </a:buClr>
            </a:pPr>
            <a:endParaRPr kumimoji="1" lang="en-US" altLang="zh-CN" sz="2200" dirty="0" smtClean="0">
              <a:latin typeface="Arial"/>
              <a:cs typeface="Arial"/>
            </a:endParaRPr>
          </a:p>
          <a:p>
            <a:pPr marL="342900" indent="-342900">
              <a:buClr>
                <a:srgbClr val="008000"/>
              </a:buClr>
              <a:buFont typeface="Wingdings" charset="2"/>
              <a:buChar char=""/>
            </a:pPr>
            <a:r>
              <a:rPr kumimoji="1" lang="en-US" altLang="zh-CN" sz="2200" dirty="0" smtClean="0">
                <a:cs typeface="Arial"/>
              </a:rPr>
              <a:t>Summary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7357" y="-23715"/>
            <a:ext cx="12184643" cy="399648"/>
            <a:chOff x="7357" y="-23715"/>
            <a:chExt cx="12184643" cy="399648"/>
          </a:xfrm>
        </p:grpSpPr>
        <p:sp>
          <p:nvSpPr>
            <p:cNvPr id="24" name="箭头: V 形 7">
              <a:extLst>
                <a:ext uri="{FF2B5EF4-FFF2-40B4-BE49-F238E27FC236}">
                  <a16:creationId xmlns:a16="http://schemas.microsoft.com/office/drawing/2014/main" id="{E5F966FA-0D88-418E-973F-D32D4627C0DC}"/>
                </a:ext>
              </a:extLst>
            </p:cNvPr>
            <p:cNvSpPr/>
            <p:nvPr/>
          </p:nvSpPr>
          <p:spPr>
            <a:xfrm>
              <a:off x="7357" y="0"/>
              <a:ext cx="2880000" cy="360000"/>
            </a:xfrm>
            <a:prstGeom prst="chevron">
              <a:avLst/>
            </a:prstGeom>
            <a:solidFill>
              <a:srgbClr val="9BBB59">
                <a:lumMod val="40000"/>
                <a:lumOff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5" name="箭头: V 形 8">
              <a:extLst>
                <a:ext uri="{FF2B5EF4-FFF2-40B4-BE49-F238E27FC236}">
                  <a16:creationId xmlns:a16="http://schemas.microsoft.com/office/drawing/2014/main" id="{B075E642-362A-46E2-93F6-3A3D09EB24FD}"/>
                </a:ext>
              </a:extLst>
            </p:cNvPr>
            <p:cNvSpPr/>
            <p:nvPr/>
          </p:nvSpPr>
          <p:spPr>
            <a:xfrm>
              <a:off x="6748261" y="82"/>
              <a:ext cx="3960000" cy="360000"/>
            </a:xfrm>
            <a:prstGeom prst="chevron">
              <a:avLst/>
            </a:prstGeom>
            <a:solidFill>
              <a:srgbClr val="9BBB59">
                <a:lumMod val="40000"/>
                <a:lumOff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6" name="箭头: V 形 9">
              <a:extLst>
                <a:ext uri="{FF2B5EF4-FFF2-40B4-BE49-F238E27FC236}">
                  <a16:creationId xmlns:a16="http://schemas.microsoft.com/office/drawing/2014/main" id="{B94C5E98-2B53-4C02-9430-BC80A19D2EBA}"/>
                </a:ext>
              </a:extLst>
            </p:cNvPr>
            <p:cNvSpPr/>
            <p:nvPr/>
          </p:nvSpPr>
          <p:spPr>
            <a:xfrm>
              <a:off x="10752000" y="6601"/>
              <a:ext cx="1440000" cy="360000"/>
            </a:xfrm>
            <a:prstGeom prst="chevron">
              <a:avLst/>
            </a:prstGeom>
            <a:solidFill>
              <a:srgbClr val="9BBB59">
                <a:lumMod val="40000"/>
                <a:lumOff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4B8755CC-88D2-498D-A1BC-CD31FD84F9D1}"/>
                </a:ext>
              </a:extLst>
            </p:cNvPr>
            <p:cNvSpPr/>
            <p:nvPr/>
          </p:nvSpPr>
          <p:spPr>
            <a:xfrm>
              <a:off x="7020630" y="-23715"/>
              <a:ext cx="34515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zh-CN" kern="0" dirty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2</a:t>
              </a:r>
              <a:r>
                <a:rPr lang="en-US" altLang="zh-CN" i="1" kern="0" dirty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l</a:t>
              </a:r>
              <a:r>
                <a:rPr lang="en-US" altLang="zh-CN" kern="0" dirty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+2</a:t>
              </a:r>
              <a:r>
                <a:rPr lang="en-US" altLang="zh-CN" i="1" kern="0" dirty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j</a:t>
              </a:r>
              <a:r>
                <a:rPr lang="en-US" altLang="zh-CN" kern="0" dirty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 @ HL-LHC, </a:t>
              </a:r>
              <a:r>
                <a:rPr lang="en-US" altLang="zh-CN" kern="0" dirty="0" err="1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SppC</a:t>
              </a:r>
              <a:r>
                <a:rPr lang="en-US" altLang="zh-CN" kern="0" dirty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/FCC-</a:t>
              </a:r>
              <a:r>
                <a:rPr lang="en-US" altLang="zh-CN" kern="0" dirty="0" err="1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hh</a:t>
              </a:r>
              <a:endParaRPr lang="en-US" altLang="zh-CN" kern="0" dirty="0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8E11E7D-1569-449B-8F1B-4E66A9EC0955}"/>
                </a:ext>
              </a:extLst>
            </p:cNvPr>
            <p:cNvSpPr/>
            <p:nvPr/>
          </p:nvSpPr>
          <p:spPr>
            <a:xfrm>
              <a:off x="10898909" y="6601"/>
              <a:ext cx="11721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Arial" panose="02080604020202020204" charset="0"/>
                  <a:ea typeface="方正书宋_GBK" charset="-122"/>
                </a:rPr>
                <a:t>Summary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D8BDE2AC-D417-4396-9493-29A490CCB95C}"/>
                </a:ext>
              </a:extLst>
            </p:cNvPr>
            <p:cNvSpPr/>
            <p:nvPr/>
          </p:nvSpPr>
          <p:spPr>
            <a:xfrm>
              <a:off x="738287" y="-13376"/>
              <a:ext cx="13901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dirty="0" smtClean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Introduction</a:t>
              </a:r>
              <a:endParaRPr lang="zh-CN" altLang="en-US" i="1" dirty="0">
                <a:solidFill>
                  <a:prstClr val="white">
                    <a:lumMod val="65000"/>
                  </a:prstClr>
                </a:solidFill>
                <a:latin typeface="Arial"/>
              </a:endParaRPr>
            </a:p>
          </p:txBody>
        </p:sp>
        <p:sp>
          <p:nvSpPr>
            <p:cNvPr id="30" name="箭头: V 形 7">
              <a:extLst>
                <a:ext uri="{FF2B5EF4-FFF2-40B4-BE49-F238E27FC236}">
                  <a16:creationId xmlns:a16="http://schemas.microsoft.com/office/drawing/2014/main" id="{E5F966FA-0D88-418E-973F-D32D4627C0DC}"/>
                </a:ext>
              </a:extLst>
            </p:cNvPr>
            <p:cNvSpPr/>
            <p:nvPr/>
          </p:nvSpPr>
          <p:spPr>
            <a:xfrm>
              <a:off x="2920538" y="2932"/>
              <a:ext cx="3780000" cy="360000"/>
            </a:xfrm>
            <a:prstGeom prst="chevron">
              <a:avLst/>
            </a:prstGeom>
            <a:solidFill>
              <a:srgbClr val="9BBB59">
                <a:lumMod val="40000"/>
                <a:lumOff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8BDE2AC-D417-4396-9493-29A490CCB95C}"/>
                </a:ext>
              </a:extLst>
            </p:cNvPr>
            <p:cNvSpPr/>
            <p:nvPr/>
          </p:nvSpPr>
          <p:spPr>
            <a:xfrm>
              <a:off x="3774550" y="-10444"/>
              <a:ext cx="21820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dirty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3</a:t>
              </a:r>
              <a:r>
                <a:rPr lang="en-US" altLang="zh-CN" i="1" dirty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l</a:t>
              </a:r>
              <a:r>
                <a:rPr lang="en-US" altLang="zh-CN" dirty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+MET </a:t>
              </a:r>
              <a:r>
                <a:rPr lang="en-US" altLang="zh-CN" dirty="0" smtClean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@ HL-LHC</a:t>
              </a:r>
              <a:endParaRPr lang="zh-CN" altLang="en-US" dirty="0">
                <a:solidFill>
                  <a:prstClr val="white">
                    <a:lumMod val="65000"/>
                  </a:prstClr>
                </a:solidFill>
                <a:latin typeface="Arial"/>
              </a:endParaRPr>
            </a:p>
          </p:txBody>
        </p:sp>
      </p:grpSp>
      <p:sp>
        <p:nvSpPr>
          <p:cNvPr id="14" name="Text Box 5121"/>
          <p:cNvSpPr txBox="1">
            <a:spLocks noChangeArrowheads="1"/>
          </p:cNvSpPr>
          <p:nvPr/>
        </p:nvSpPr>
        <p:spPr bwMode="auto">
          <a:xfrm>
            <a:off x="11229975" y="6367997"/>
            <a:ext cx="73573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FZShuSong-Z01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9pPr>
          </a:lstStyle>
          <a:p>
            <a:pPr algn="r"/>
            <a:fld id="{0ADDDB64-A5C3-4B6B-A778-86E11080377C}" type="slidenum">
              <a:rPr lang="en-US" altLang="en-US" sz="1200" smtClean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2</a:t>
            </a:fld>
            <a:r>
              <a:rPr lang="en-US" altLang="en-US" sz="1200" dirty="0" smtClean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/ 22</a:t>
            </a:r>
            <a:endParaRPr lang="en-US" altLang="en-US" sz="1200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59281" y="438280"/>
            <a:ext cx="2010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BDT Analysis</a:t>
            </a:r>
            <a:endParaRPr 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031" y="1128907"/>
            <a:ext cx="4468065" cy="27697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52" y="1143457"/>
            <a:ext cx="4401546" cy="275519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51104" y="899945"/>
            <a:ext cx="19287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Signal: M</a:t>
            </a:r>
            <a:r>
              <a:rPr lang="en-US" sz="1400" baseline="-25000" dirty="0" smtClean="0"/>
              <a:t>N</a:t>
            </a:r>
            <a:r>
              <a:rPr lang="en-US" sz="1400" dirty="0" smtClean="0"/>
              <a:t> = 500 GeV</a:t>
            </a:r>
            <a:endParaRPr lang="en-US" sz="14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43" y="4574748"/>
            <a:ext cx="7799411" cy="209558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512652" y="4132640"/>
            <a:ext cx="3685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Cut flow table at FCC-</a:t>
            </a:r>
            <a:r>
              <a:rPr lang="en-US" dirty="0" err="1" smtClean="0"/>
              <a:t>hh</a:t>
            </a:r>
            <a:r>
              <a:rPr lang="en-US" dirty="0" smtClean="0"/>
              <a:t>, 20 ab</a:t>
            </a:r>
            <a:r>
              <a:rPr lang="en-US" baseline="30000" dirty="0" smtClean="0"/>
              <a:t>-1</a:t>
            </a:r>
            <a:r>
              <a:rPr lang="en-US" dirty="0" smtClean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4063059" y="4194195"/>
                <a:ext cx="446000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 smtClean="0"/>
                  <a:t># of events for signal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𝑙𝑁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sz="1400" dirty="0" smtClean="0"/>
                  <a:t> &amp; background</a:t>
                </a:r>
                <a:endParaRPr lang="en-US" sz="14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059" y="4194195"/>
                <a:ext cx="4460003" cy="307777"/>
              </a:xfrm>
              <a:prstGeom prst="rect">
                <a:avLst/>
              </a:prstGeom>
              <a:blipFill>
                <a:blip r:embed="rId5"/>
                <a:stretch>
                  <a:fillRect l="-410"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 Box 5121"/>
          <p:cNvSpPr txBox="1">
            <a:spLocks noChangeArrowheads="1"/>
          </p:cNvSpPr>
          <p:nvPr/>
        </p:nvSpPr>
        <p:spPr bwMode="auto">
          <a:xfrm>
            <a:off x="11229975" y="6367997"/>
            <a:ext cx="73573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FZShuSong-Z01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9pPr>
          </a:lstStyle>
          <a:p>
            <a:pPr algn="r"/>
            <a:fld id="{078E5F8F-8C01-4543-BAA6-C2DC407E38DF}" type="slidenum">
              <a:rPr lang="en-US" altLang="en-US" sz="1200" smtClean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20</a:t>
            </a:fld>
            <a:r>
              <a:rPr lang="en-US" altLang="en-US" sz="1200" dirty="0" smtClean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/ 22</a:t>
            </a:r>
            <a:endParaRPr lang="en-US" altLang="en-US" sz="1200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7357" y="-23715"/>
            <a:ext cx="12184643" cy="399648"/>
            <a:chOff x="7357" y="-23715"/>
            <a:chExt cx="12184643" cy="399648"/>
          </a:xfrm>
        </p:grpSpPr>
        <p:grpSp>
          <p:nvGrpSpPr>
            <p:cNvPr id="29" name="组合 28"/>
            <p:cNvGrpSpPr/>
            <p:nvPr/>
          </p:nvGrpSpPr>
          <p:grpSpPr>
            <a:xfrm>
              <a:off x="7357" y="-13376"/>
              <a:ext cx="12184643" cy="389309"/>
              <a:chOff x="7357" y="-13376"/>
              <a:chExt cx="12184643" cy="389309"/>
            </a:xfrm>
          </p:grpSpPr>
          <p:sp>
            <p:nvSpPr>
              <p:cNvPr id="31" name="箭头: V 形 7">
                <a:extLst>
                  <a:ext uri="{FF2B5EF4-FFF2-40B4-BE49-F238E27FC236}">
                    <a16:creationId xmlns:a16="http://schemas.microsoft.com/office/drawing/2014/main" id="{E5F966FA-0D88-418E-973F-D32D4627C0DC}"/>
                  </a:ext>
                </a:extLst>
              </p:cNvPr>
              <p:cNvSpPr/>
              <p:nvPr/>
            </p:nvSpPr>
            <p:spPr>
              <a:xfrm>
                <a:off x="7357" y="0"/>
                <a:ext cx="2880000" cy="360000"/>
              </a:xfrm>
              <a:prstGeom prst="chevron">
                <a:avLst/>
              </a:prstGeom>
              <a:solidFill>
                <a:srgbClr val="9BBB59">
                  <a:lumMod val="40000"/>
                  <a:lumOff val="6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32" name="箭头: V 形 8">
                <a:extLst>
                  <a:ext uri="{FF2B5EF4-FFF2-40B4-BE49-F238E27FC236}">
                    <a16:creationId xmlns:a16="http://schemas.microsoft.com/office/drawing/2014/main" id="{B075E642-362A-46E2-93F6-3A3D09EB24FD}"/>
                  </a:ext>
                </a:extLst>
              </p:cNvPr>
              <p:cNvSpPr/>
              <p:nvPr/>
            </p:nvSpPr>
            <p:spPr>
              <a:xfrm>
                <a:off x="6748261" y="82"/>
                <a:ext cx="3960000" cy="360000"/>
              </a:xfrm>
              <a:prstGeom prst="chevron">
                <a:avLst/>
              </a:prstGeom>
              <a:solidFill>
                <a:srgbClr val="00B05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33" name="箭头: V 形 9">
                <a:extLst>
                  <a:ext uri="{FF2B5EF4-FFF2-40B4-BE49-F238E27FC236}">
                    <a16:creationId xmlns:a16="http://schemas.microsoft.com/office/drawing/2014/main" id="{B94C5E98-2B53-4C02-9430-BC80A19D2EBA}"/>
                  </a:ext>
                </a:extLst>
              </p:cNvPr>
              <p:cNvSpPr/>
              <p:nvPr/>
            </p:nvSpPr>
            <p:spPr>
              <a:xfrm>
                <a:off x="10752000" y="6601"/>
                <a:ext cx="1440000" cy="360000"/>
              </a:xfrm>
              <a:prstGeom prst="chevron">
                <a:avLst/>
              </a:prstGeom>
              <a:solidFill>
                <a:srgbClr val="9BBB59">
                  <a:lumMod val="40000"/>
                  <a:lumOff val="6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C8E11E7D-1569-449B-8F1B-4E66A9EC0955}"/>
                  </a:ext>
                </a:extLst>
              </p:cNvPr>
              <p:cNvSpPr/>
              <p:nvPr/>
            </p:nvSpPr>
            <p:spPr>
              <a:xfrm>
                <a:off x="10898909" y="6601"/>
                <a:ext cx="11721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Arial" panose="02080604020202020204" charset="0"/>
                    <a:ea typeface="方正书宋_GBK" charset="-122"/>
                  </a:rPr>
                  <a:t>Summary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D8BDE2AC-D417-4396-9493-29A490CCB95C}"/>
                  </a:ext>
                </a:extLst>
              </p:cNvPr>
              <p:cNvSpPr/>
              <p:nvPr/>
            </p:nvSpPr>
            <p:spPr>
              <a:xfrm>
                <a:off x="738287" y="-13376"/>
                <a:ext cx="13901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dirty="0" smtClean="0">
                    <a:solidFill>
                      <a:prstClr val="white">
                        <a:lumMod val="65000"/>
                      </a:prstClr>
                    </a:solidFill>
                    <a:latin typeface="Arial" panose="02080604020202020204" charset="0"/>
                    <a:ea typeface="方正书宋_GBK" charset="-122"/>
                    <a:sym typeface="Wingdings" panose="05000000000000000000" pitchFamily="2" charset="2"/>
                  </a:rPr>
                  <a:t>Introduction</a:t>
                </a:r>
                <a:endParaRPr lang="zh-CN" altLang="en-US" i="1" dirty="0">
                  <a:solidFill>
                    <a:prstClr val="white">
                      <a:lumMod val="65000"/>
                    </a:prstClr>
                  </a:solidFill>
                  <a:latin typeface="Arial"/>
                </a:endParaRPr>
              </a:p>
            </p:txBody>
          </p:sp>
          <p:sp>
            <p:nvSpPr>
              <p:cNvPr id="36" name="箭头: V 形 7">
                <a:extLst>
                  <a:ext uri="{FF2B5EF4-FFF2-40B4-BE49-F238E27FC236}">
                    <a16:creationId xmlns:a16="http://schemas.microsoft.com/office/drawing/2014/main" id="{E5F966FA-0D88-418E-973F-D32D4627C0DC}"/>
                  </a:ext>
                </a:extLst>
              </p:cNvPr>
              <p:cNvSpPr/>
              <p:nvPr/>
            </p:nvSpPr>
            <p:spPr>
              <a:xfrm>
                <a:off x="2920538" y="2932"/>
                <a:ext cx="3780000" cy="360000"/>
              </a:xfrm>
              <a:prstGeom prst="chevron">
                <a:avLst/>
              </a:prstGeom>
              <a:solidFill>
                <a:srgbClr val="9BBB59">
                  <a:lumMod val="40000"/>
                  <a:lumOff val="6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D8BDE2AC-D417-4396-9493-29A490CCB95C}"/>
                  </a:ext>
                </a:extLst>
              </p:cNvPr>
              <p:cNvSpPr/>
              <p:nvPr/>
            </p:nvSpPr>
            <p:spPr>
              <a:xfrm>
                <a:off x="3774550" y="-10444"/>
                <a:ext cx="21820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dirty="0">
                    <a:solidFill>
                      <a:prstClr val="white">
                        <a:lumMod val="65000"/>
                      </a:prstClr>
                    </a:solidFill>
                    <a:latin typeface="Arial" panose="02080604020202020204" charset="0"/>
                    <a:ea typeface="方正书宋_GBK" charset="-122"/>
                    <a:sym typeface="Wingdings" panose="05000000000000000000" pitchFamily="2" charset="2"/>
                  </a:rPr>
                  <a:t>3</a:t>
                </a:r>
                <a:r>
                  <a:rPr lang="en-US" altLang="zh-CN" i="1" dirty="0">
                    <a:solidFill>
                      <a:prstClr val="white">
                        <a:lumMod val="65000"/>
                      </a:prstClr>
                    </a:solidFill>
                    <a:latin typeface="Arial" panose="02080604020202020204" charset="0"/>
                    <a:ea typeface="方正书宋_GBK" charset="-122"/>
                    <a:sym typeface="Wingdings" panose="05000000000000000000" pitchFamily="2" charset="2"/>
                  </a:rPr>
                  <a:t>l</a:t>
                </a:r>
                <a:r>
                  <a:rPr lang="en-US" altLang="zh-CN" dirty="0">
                    <a:solidFill>
                      <a:prstClr val="white">
                        <a:lumMod val="65000"/>
                      </a:prstClr>
                    </a:solidFill>
                    <a:latin typeface="Arial" panose="02080604020202020204" charset="0"/>
                    <a:ea typeface="方正书宋_GBK" charset="-122"/>
                    <a:sym typeface="Wingdings" panose="05000000000000000000" pitchFamily="2" charset="2"/>
                  </a:rPr>
                  <a:t>+MET </a:t>
                </a:r>
                <a:r>
                  <a:rPr lang="en-US" altLang="zh-CN" dirty="0" smtClean="0">
                    <a:solidFill>
                      <a:prstClr val="white">
                        <a:lumMod val="65000"/>
                      </a:prstClr>
                    </a:solidFill>
                    <a:latin typeface="Arial" panose="02080604020202020204" charset="0"/>
                    <a:ea typeface="方正书宋_GBK" charset="-122"/>
                    <a:sym typeface="Wingdings" panose="05000000000000000000" pitchFamily="2" charset="2"/>
                  </a:rPr>
                  <a:t>@ HL-LHC</a:t>
                </a:r>
                <a:endParaRPr lang="zh-CN" altLang="en-US" dirty="0">
                  <a:solidFill>
                    <a:prstClr val="white">
                      <a:lumMod val="65000"/>
                    </a:prstClr>
                  </a:solidFill>
                  <a:latin typeface="Arial"/>
                </a:endParaRPr>
              </a:p>
            </p:txBody>
          </p:sp>
        </p:grp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4B8755CC-88D2-498D-A1BC-CD31FD84F9D1}"/>
                </a:ext>
              </a:extLst>
            </p:cNvPr>
            <p:cNvSpPr/>
            <p:nvPr/>
          </p:nvSpPr>
          <p:spPr>
            <a:xfrm>
              <a:off x="6976670" y="-23715"/>
              <a:ext cx="36054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zh-CN" kern="0" dirty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2</a:t>
              </a:r>
              <a:r>
                <a:rPr lang="en-US" altLang="zh-CN" i="1" kern="0" dirty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l</a:t>
              </a:r>
              <a:r>
                <a:rPr lang="en-US" altLang="zh-CN" kern="0" dirty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+2</a:t>
              </a:r>
              <a:r>
                <a:rPr lang="en-US" altLang="zh-CN" i="1" kern="0" dirty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j</a:t>
              </a:r>
              <a:r>
                <a:rPr lang="en-US" altLang="zh-CN" kern="0" dirty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 @ </a:t>
              </a:r>
              <a:r>
                <a:rPr lang="en-US" altLang="zh-CN" kern="0" dirty="0" smtClean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HL-LHC &amp; </a:t>
              </a:r>
              <a:r>
                <a:rPr lang="en-US" altLang="zh-CN" kern="0" dirty="0" err="1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SppC</a:t>
              </a:r>
              <a:r>
                <a:rPr lang="en-US" altLang="zh-CN" kern="0" dirty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/FCC-</a:t>
              </a:r>
              <a:r>
                <a:rPr lang="en-US" altLang="zh-CN" kern="0" dirty="0" err="1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hh</a:t>
              </a:r>
              <a:endParaRPr lang="en-US" altLang="zh-CN" kern="0" dirty="0">
                <a:solidFill>
                  <a:srgbClr val="FFFF00"/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909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09" y="1218681"/>
            <a:ext cx="4426479" cy="254074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029" y="1044114"/>
            <a:ext cx="4479233" cy="270733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70485" y="901838"/>
            <a:ext cx="50281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E</a:t>
            </a:r>
            <a:r>
              <a:rPr lang="en-US" sz="1400" dirty="0" smtClean="0"/>
              <a:t>xpected media</a:t>
            </a:r>
            <a:r>
              <a:rPr lang="en-US" altLang="zh-CN" sz="1400" dirty="0" smtClean="0"/>
              <a:t>n</a:t>
            </a:r>
            <a:r>
              <a:rPr lang="en-US" sz="1400" dirty="0" smtClean="0"/>
              <a:t> limits with/without sys. </a:t>
            </a:r>
            <a:r>
              <a:rPr lang="en-US" sz="1400" dirty="0" err="1" smtClean="0"/>
              <a:t>unc</a:t>
            </a:r>
            <a:r>
              <a:rPr lang="en-US" sz="1400" dirty="0" smtClean="0"/>
              <a:t>. on background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354969" y="1404972"/>
                <a:ext cx="971163" cy="4017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lum. = 20 ab</a:t>
                </a:r>
                <a:r>
                  <a:rPr lang="en-US" sz="1000" baseline="30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</a:t>
                </a:r>
                <a:r>
                  <a:rPr lang="en-US" sz="1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rad>
                    <m:r>
                      <a:rPr lang="en-US" sz="1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=100</m:t>
                    </m:r>
                  </m:oMath>
                </a14:m>
                <a:r>
                  <a:rPr lang="en-US" sz="1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TeV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969" y="1404972"/>
                <a:ext cx="971163" cy="401713"/>
              </a:xfrm>
              <a:prstGeom prst="rect">
                <a:avLst/>
              </a:prstGeom>
              <a:blipFill>
                <a:blip r:embed="rId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155328" y="1605828"/>
                <a:ext cx="900631" cy="4017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lum. = 3 ab</a:t>
                </a:r>
                <a:r>
                  <a:rPr lang="en-US" sz="1000" baseline="30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</a:t>
                </a:r>
                <a:r>
                  <a:rPr lang="en-US" sz="1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rad>
                    <m:r>
                      <a:rPr lang="en-US" sz="1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=14</m:t>
                    </m:r>
                  </m:oMath>
                </a14:m>
                <a:r>
                  <a:rPr lang="en-US" sz="1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TeV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328" y="1605828"/>
                <a:ext cx="900631" cy="401713"/>
              </a:xfrm>
              <a:prstGeom prst="rect">
                <a:avLst/>
              </a:prstGeom>
              <a:blipFill>
                <a:blip r:embed="rId5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1532077" y="1794210"/>
            <a:ext cx="963473" cy="2462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SYS(b) = 10</a:t>
            </a:r>
            <a:r>
              <a:rPr lang="en-US" altLang="zh-C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64450" y="2934438"/>
            <a:ext cx="877163" cy="2462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SYS(b) = 0</a:t>
            </a:r>
            <a:r>
              <a:rPr lang="en-US" altLang="zh-C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5010346" y="413518"/>
                <a:ext cx="23250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/>
                  <a:t>limits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𝑙𝑁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 smtClean="0"/>
                  <a:t>  </a:t>
                </a:r>
                <a:endParaRPr lang="en-US" sz="2400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346" y="413518"/>
                <a:ext cx="2325060" cy="461665"/>
              </a:xfrm>
              <a:prstGeom prst="rect">
                <a:avLst/>
              </a:prstGeom>
              <a:blipFill>
                <a:blip r:embed="rId8"/>
                <a:stretch>
                  <a:fillRect l="-4199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10010004" y="1307089"/>
                <a:ext cx="2025799" cy="20385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2 (5)-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b="1" dirty="0"/>
                  <a:t>limits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 i="1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1400" b="1" i="1">
                                    <a:latin typeface="Cambria Math" panose="02040503050406030204" pitchFamily="18" charset="0"/>
                                  </a:rPr>
                                  <m:t>𝒍𝑵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1400" b="1" dirty="0" smtClean="0"/>
                  <a:t> </a:t>
                </a:r>
              </a:p>
              <a:p>
                <a:r>
                  <a:rPr lang="en-US" sz="1400" dirty="0" smtClean="0"/>
                  <a:t>M</a:t>
                </a:r>
                <a:r>
                  <a:rPr lang="en-US" sz="1400" baseline="-25000" dirty="0" smtClean="0"/>
                  <a:t>N</a:t>
                </a:r>
                <a:r>
                  <a:rPr lang="en-US" sz="1400" dirty="0" smtClean="0"/>
                  <a:t> = 500 GeV</a:t>
                </a:r>
              </a:p>
              <a:p>
                <a:r>
                  <a:rPr lang="en-US" altLang="zh-CN" sz="1400" dirty="0" smtClean="0"/>
                  <a:t>0</a:t>
                </a:r>
                <a:r>
                  <a:rPr lang="en-US" altLang="zh-CN" sz="1400" dirty="0"/>
                  <a:t>% sys. </a:t>
                </a:r>
                <a:r>
                  <a:rPr lang="en-US" altLang="zh-CN" sz="1400" dirty="0" err="1" smtClean="0"/>
                  <a:t>unc</a:t>
                </a:r>
                <a:r>
                  <a:rPr lang="en-US" altLang="zh-CN" sz="1400" dirty="0" smtClean="0"/>
                  <a:t>. </a:t>
                </a:r>
                <a:r>
                  <a:rPr lang="en-US" altLang="zh-CN" sz="1400" dirty="0"/>
                  <a:t>on </a:t>
                </a:r>
                <a:r>
                  <a:rPr lang="en-US" altLang="zh-CN" sz="1400" dirty="0" smtClean="0"/>
                  <a:t>B.</a:t>
                </a:r>
              </a:p>
              <a:p>
                <a:endParaRPr lang="en-US" sz="1400" dirty="0" smtClean="0"/>
              </a:p>
              <a:p>
                <a:r>
                  <a:rPr lang="en-US" sz="1400" dirty="0" smtClean="0">
                    <a:sym typeface="Wingdings" panose="05000000000000000000" pitchFamily="2" charset="2"/>
                  </a:rPr>
                  <a:t> </a:t>
                </a:r>
                <a:r>
                  <a:rPr lang="en-US" sz="1400" dirty="0" smtClean="0"/>
                  <a:t>FCC-</a:t>
                </a:r>
                <a:r>
                  <a:rPr lang="en-US" sz="1400" dirty="0" err="1" smtClean="0"/>
                  <a:t>hh</a:t>
                </a:r>
                <a:r>
                  <a:rPr lang="en-US" sz="1400" dirty="0"/>
                  <a:t>, 20 ab</a:t>
                </a:r>
                <a:r>
                  <a:rPr lang="en-US" sz="1400" baseline="30000" dirty="0"/>
                  <a:t>-1</a:t>
                </a:r>
                <a:r>
                  <a:rPr lang="en-US" sz="1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7.0×</m:t>
                    </m:r>
                    <m:sSup>
                      <m:sSup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r>
                  <a:rPr lang="en-US" sz="1400" dirty="0" smtClean="0"/>
                  <a:t> (</a:t>
                </a:r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.9×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en-US" sz="1400" dirty="0" smtClean="0"/>
                  <a:t>)</a:t>
                </a:r>
              </a:p>
              <a:p>
                <a:endParaRPr lang="en-US" sz="1400" dirty="0"/>
              </a:p>
              <a:p>
                <a:r>
                  <a:rPr lang="en-US" sz="1400" dirty="0" smtClean="0">
                    <a:sym typeface="Wingdings" panose="05000000000000000000" pitchFamily="2" charset="2"/>
                  </a:rPr>
                  <a:t> </a:t>
                </a:r>
                <a:r>
                  <a:rPr lang="en-US" sz="1400" dirty="0" smtClean="0"/>
                  <a:t>HL-LHC</a:t>
                </a:r>
                <a:r>
                  <a:rPr lang="en-US" sz="1400" dirty="0"/>
                  <a:t>,   3 ab</a:t>
                </a:r>
                <a:r>
                  <a:rPr lang="en-US" sz="1400" baseline="30000" dirty="0"/>
                  <a:t>-1</a:t>
                </a:r>
                <a:r>
                  <a:rPr lang="en-US" sz="1400" dirty="0"/>
                  <a:t> </a:t>
                </a:r>
                <a:r>
                  <a:rPr lang="en-US" sz="1400" dirty="0" smtClean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.9×</m:t>
                    </m:r>
                    <m:sSup>
                      <m:sSup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400" dirty="0" smtClean="0"/>
                  <a:t> (</a:t>
                </a:r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 smtClean="0"/>
                  <a:t>)</a:t>
                </a: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004" y="1307089"/>
                <a:ext cx="2025799" cy="2038507"/>
              </a:xfrm>
              <a:prstGeom prst="rect">
                <a:avLst/>
              </a:prstGeom>
              <a:blipFill>
                <a:blip r:embed="rId9"/>
                <a:stretch>
                  <a:fillRect l="-904" b="-2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/>
          <p:cNvCxnSpPr/>
          <p:nvPr/>
        </p:nvCxnSpPr>
        <p:spPr>
          <a:xfrm>
            <a:off x="1914525" y="2934438"/>
            <a:ext cx="649925" cy="115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endCxn id="11" idx="2"/>
          </p:cNvCxnSpPr>
          <p:nvPr/>
        </p:nvCxnSpPr>
        <p:spPr>
          <a:xfrm flipV="1">
            <a:off x="1790700" y="2040431"/>
            <a:ext cx="223114" cy="161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6015" y="4311048"/>
            <a:ext cx="4031932" cy="2430178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639077" y="3971889"/>
            <a:ext cx="51198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E</a:t>
            </a:r>
            <a:r>
              <a:rPr lang="en-US" sz="1400" dirty="0" smtClean="0"/>
              <a:t>xpected limits with stat. </a:t>
            </a:r>
            <a:r>
              <a:rPr lang="en-US" sz="1400" dirty="0" err="1" smtClean="0"/>
              <a:t>unc</a:t>
            </a:r>
            <a:r>
              <a:rPr lang="en-US" sz="1400" dirty="0" smtClean="0"/>
              <a:t>. </a:t>
            </a:r>
            <a:r>
              <a:rPr lang="en-US" altLang="zh-CN" sz="1400" dirty="0" smtClean="0"/>
              <a:t>&amp; 10% sys. </a:t>
            </a:r>
            <a:r>
              <a:rPr lang="en-US" altLang="zh-CN" sz="1400" dirty="0" err="1" smtClean="0"/>
              <a:t>unc</a:t>
            </a:r>
            <a:r>
              <a:rPr lang="en-US" altLang="zh-CN" sz="1400" dirty="0" smtClean="0"/>
              <a:t>. on background</a:t>
            </a:r>
            <a:endParaRPr lang="en-US" sz="1400" dirty="0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98645" y="4327734"/>
            <a:ext cx="4029999" cy="2413492"/>
          </a:xfrm>
          <a:prstGeom prst="rect">
            <a:avLst/>
          </a:prstGeom>
        </p:spPr>
      </p:pic>
      <p:sp>
        <p:nvSpPr>
          <p:cNvPr id="32" name="Text Box 5121"/>
          <p:cNvSpPr txBox="1">
            <a:spLocks noChangeArrowheads="1"/>
          </p:cNvSpPr>
          <p:nvPr/>
        </p:nvSpPr>
        <p:spPr bwMode="auto">
          <a:xfrm>
            <a:off x="11229975" y="6367997"/>
            <a:ext cx="73573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FZShuSong-Z01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9pPr>
          </a:lstStyle>
          <a:p>
            <a:pPr algn="r"/>
            <a:fld id="{B05DF388-843A-4721-BAAC-67A337AA9C61}" type="slidenum">
              <a:rPr lang="en-US" altLang="en-US" sz="1200" smtClean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21</a:t>
            </a:fld>
            <a:r>
              <a:rPr lang="en-US" altLang="en-US" sz="1200" dirty="0" smtClean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/ 22</a:t>
            </a:r>
            <a:endParaRPr lang="en-US" altLang="en-US" sz="1200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7357" y="-23715"/>
            <a:ext cx="12184643" cy="399648"/>
            <a:chOff x="7357" y="-23715"/>
            <a:chExt cx="12184643" cy="399648"/>
          </a:xfrm>
        </p:grpSpPr>
        <p:grpSp>
          <p:nvGrpSpPr>
            <p:cNvPr id="41" name="组合 40"/>
            <p:cNvGrpSpPr/>
            <p:nvPr/>
          </p:nvGrpSpPr>
          <p:grpSpPr>
            <a:xfrm>
              <a:off x="7357" y="-13376"/>
              <a:ext cx="12184643" cy="389309"/>
              <a:chOff x="7357" y="-13376"/>
              <a:chExt cx="12184643" cy="389309"/>
            </a:xfrm>
          </p:grpSpPr>
          <p:sp>
            <p:nvSpPr>
              <p:cNvPr id="43" name="箭头: V 形 7">
                <a:extLst>
                  <a:ext uri="{FF2B5EF4-FFF2-40B4-BE49-F238E27FC236}">
                    <a16:creationId xmlns:a16="http://schemas.microsoft.com/office/drawing/2014/main" id="{E5F966FA-0D88-418E-973F-D32D4627C0DC}"/>
                  </a:ext>
                </a:extLst>
              </p:cNvPr>
              <p:cNvSpPr/>
              <p:nvPr/>
            </p:nvSpPr>
            <p:spPr>
              <a:xfrm>
                <a:off x="7357" y="0"/>
                <a:ext cx="2880000" cy="360000"/>
              </a:xfrm>
              <a:prstGeom prst="chevron">
                <a:avLst/>
              </a:prstGeom>
              <a:solidFill>
                <a:srgbClr val="9BBB59">
                  <a:lumMod val="40000"/>
                  <a:lumOff val="6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44" name="箭头: V 形 8">
                <a:extLst>
                  <a:ext uri="{FF2B5EF4-FFF2-40B4-BE49-F238E27FC236}">
                    <a16:creationId xmlns:a16="http://schemas.microsoft.com/office/drawing/2014/main" id="{B075E642-362A-46E2-93F6-3A3D09EB24FD}"/>
                  </a:ext>
                </a:extLst>
              </p:cNvPr>
              <p:cNvSpPr/>
              <p:nvPr/>
            </p:nvSpPr>
            <p:spPr>
              <a:xfrm>
                <a:off x="6748261" y="82"/>
                <a:ext cx="3960000" cy="360000"/>
              </a:xfrm>
              <a:prstGeom prst="chevron">
                <a:avLst/>
              </a:prstGeom>
              <a:solidFill>
                <a:srgbClr val="00B05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45" name="箭头: V 形 9">
                <a:extLst>
                  <a:ext uri="{FF2B5EF4-FFF2-40B4-BE49-F238E27FC236}">
                    <a16:creationId xmlns:a16="http://schemas.microsoft.com/office/drawing/2014/main" id="{B94C5E98-2B53-4C02-9430-BC80A19D2EBA}"/>
                  </a:ext>
                </a:extLst>
              </p:cNvPr>
              <p:cNvSpPr/>
              <p:nvPr/>
            </p:nvSpPr>
            <p:spPr>
              <a:xfrm>
                <a:off x="10752000" y="6601"/>
                <a:ext cx="1440000" cy="360000"/>
              </a:xfrm>
              <a:prstGeom prst="chevron">
                <a:avLst/>
              </a:prstGeom>
              <a:solidFill>
                <a:srgbClr val="9BBB59">
                  <a:lumMod val="40000"/>
                  <a:lumOff val="6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C8E11E7D-1569-449B-8F1B-4E66A9EC0955}"/>
                  </a:ext>
                </a:extLst>
              </p:cNvPr>
              <p:cNvSpPr/>
              <p:nvPr/>
            </p:nvSpPr>
            <p:spPr>
              <a:xfrm>
                <a:off x="10898909" y="6601"/>
                <a:ext cx="11721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Arial" panose="02080604020202020204" charset="0"/>
                    <a:ea typeface="方正书宋_GBK" charset="-122"/>
                  </a:rPr>
                  <a:t>Summary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D8BDE2AC-D417-4396-9493-29A490CCB95C}"/>
                  </a:ext>
                </a:extLst>
              </p:cNvPr>
              <p:cNvSpPr/>
              <p:nvPr/>
            </p:nvSpPr>
            <p:spPr>
              <a:xfrm>
                <a:off x="738287" y="-13376"/>
                <a:ext cx="13901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dirty="0" smtClean="0">
                    <a:solidFill>
                      <a:prstClr val="white">
                        <a:lumMod val="65000"/>
                      </a:prstClr>
                    </a:solidFill>
                    <a:latin typeface="Arial" panose="02080604020202020204" charset="0"/>
                    <a:ea typeface="方正书宋_GBK" charset="-122"/>
                    <a:sym typeface="Wingdings" panose="05000000000000000000" pitchFamily="2" charset="2"/>
                  </a:rPr>
                  <a:t>Introduction</a:t>
                </a:r>
                <a:endParaRPr lang="zh-CN" altLang="en-US" i="1" dirty="0">
                  <a:solidFill>
                    <a:prstClr val="white">
                      <a:lumMod val="65000"/>
                    </a:prstClr>
                  </a:solidFill>
                  <a:latin typeface="Arial"/>
                </a:endParaRPr>
              </a:p>
            </p:txBody>
          </p:sp>
          <p:sp>
            <p:nvSpPr>
              <p:cNvPr id="48" name="箭头: V 形 7">
                <a:extLst>
                  <a:ext uri="{FF2B5EF4-FFF2-40B4-BE49-F238E27FC236}">
                    <a16:creationId xmlns:a16="http://schemas.microsoft.com/office/drawing/2014/main" id="{E5F966FA-0D88-418E-973F-D32D4627C0DC}"/>
                  </a:ext>
                </a:extLst>
              </p:cNvPr>
              <p:cNvSpPr/>
              <p:nvPr/>
            </p:nvSpPr>
            <p:spPr>
              <a:xfrm>
                <a:off x="2920538" y="2932"/>
                <a:ext cx="3780000" cy="360000"/>
              </a:xfrm>
              <a:prstGeom prst="chevron">
                <a:avLst/>
              </a:prstGeom>
              <a:solidFill>
                <a:srgbClr val="9BBB59">
                  <a:lumMod val="40000"/>
                  <a:lumOff val="6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D8BDE2AC-D417-4396-9493-29A490CCB95C}"/>
                  </a:ext>
                </a:extLst>
              </p:cNvPr>
              <p:cNvSpPr/>
              <p:nvPr/>
            </p:nvSpPr>
            <p:spPr>
              <a:xfrm>
                <a:off x="3774550" y="-10444"/>
                <a:ext cx="21820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dirty="0">
                    <a:solidFill>
                      <a:prstClr val="white">
                        <a:lumMod val="65000"/>
                      </a:prstClr>
                    </a:solidFill>
                    <a:latin typeface="Arial" panose="02080604020202020204" charset="0"/>
                    <a:ea typeface="方正书宋_GBK" charset="-122"/>
                    <a:sym typeface="Wingdings" panose="05000000000000000000" pitchFamily="2" charset="2"/>
                  </a:rPr>
                  <a:t>3</a:t>
                </a:r>
                <a:r>
                  <a:rPr lang="en-US" altLang="zh-CN" i="1" dirty="0">
                    <a:solidFill>
                      <a:prstClr val="white">
                        <a:lumMod val="65000"/>
                      </a:prstClr>
                    </a:solidFill>
                    <a:latin typeface="Arial" panose="02080604020202020204" charset="0"/>
                    <a:ea typeface="方正书宋_GBK" charset="-122"/>
                    <a:sym typeface="Wingdings" panose="05000000000000000000" pitchFamily="2" charset="2"/>
                  </a:rPr>
                  <a:t>l</a:t>
                </a:r>
                <a:r>
                  <a:rPr lang="en-US" altLang="zh-CN" dirty="0">
                    <a:solidFill>
                      <a:prstClr val="white">
                        <a:lumMod val="65000"/>
                      </a:prstClr>
                    </a:solidFill>
                    <a:latin typeface="Arial" panose="02080604020202020204" charset="0"/>
                    <a:ea typeface="方正书宋_GBK" charset="-122"/>
                    <a:sym typeface="Wingdings" panose="05000000000000000000" pitchFamily="2" charset="2"/>
                  </a:rPr>
                  <a:t>+MET </a:t>
                </a:r>
                <a:r>
                  <a:rPr lang="en-US" altLang="zh-CN" dirty="0" smtClean="0">
                    <a:solidFill>
                      <a:prstClr val="white">
                        <a:lumMod val="65000"/>
                      </a:prstClr>
                    </a:solidFill>
                    <a:latin typeface="Arial" panose="02080604020202020204" charset="0"/>
                    <a:ea typeface="方正书宋_GBK" charset="-122"/>
                    <a:sym typeface="Wingdings" panose="05000000000000000000" pitchFamily="2" charset="2"/>
                  </a:rPr>
                  <a:t>@ HL-LHC</a:t>
                </a:r>
                <a:endParaRPr lang="zh-CN" altLang="en-US" dirty="0">
                  <a:solidFill>
                    <a:prstClr val="white">
                      <a:lumMod val="65000"/>
                    </a:prstClr>
                  </a:solidFill>
                  <a:latin typeface="Arial"/>
                </a:endParaRPr>
              </a:p>
            </p:txBody>
          </p:sp>
        </p:grp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4B8755CC-88D2-498D-A1BC-CD31FD84F9D1}"/>
                </a:ext>
              </a:extLst>
            </p:cNvPr>
            <p:cNvSpPr/>
            <p:nvPr/>
          </p:nvSpPr>
          <p:spPr>
            <a:xfrm>
              <a:off x="6976670" y="-23715"/>
              <a:ext cx="36054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zh-CN" kern="0" dirty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2</a:t>
              </a:r>
              <a:r>
                <a:rPr lang="en-US" altLang="zh-CN" i="1" kern="0" dirty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l</a:t>
              </a:r>
              <a:r>
                <a:rPr lang="en-US" altLang="zh-CN" kern="0" dirty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+2</a:t>
              </a:r>
              <a:r>
                <a:rPr lang="en-US" altLang="zh-CN" i="1" kern="0" dirty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j</a:t>
              </a:r>
              <a:r>
                <a:rPr lang="en-US" altLang="zh-CN" kern="0" dirty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 @ </a:t>
              </a:r>
              <a:r>
                <a:rPr lang="en-US" altLang="zh-CN" kern="0" dirty="0" smtClean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HL-LHC &amp; </a:t>
              </a:r>
              <a:r>
                <a:rPr lang="en-US" altLang="zh-CN" kern="0" dirty="0" err="1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SppC</a:t>
              </a:r>
              <a:r>
                <a:rPr lang="en-US" altLang="zh-CN" kern="0" dirty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/FCC-</a:t>
              </a:r>
              <a:r>
                <a:rPr lang="en-US" altLang="zh-CN" kern="0" dirty="0" err="1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hh</a:t>
              </a:r>
              <a:endParaRPr lang="en-US" altLang="zh-CN" kern="0" dirty="0">
                <a:solidFill>
                  <a:srgbClr val="FFFF00"/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529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896414" y="416334"/>
            <a:ext cx="1723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rPr>
              <a:t>Summary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cxnSp>
        <p:nvCxnSpPr>
          <p:cNvPr id="15" name="直线连接符 14"/>
          <p:cNvCxnSpPr/>
          <p:nvPr/>
        </p:nvCxnSpPr>
        <p:spPr>
          <a:xfrm>
            <a:off x="5320477" y="-792637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217324" y="1209004"/>
            <a:ext cx="77552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8000"/>
              </a:buClr>
              <a:buSzPct val="100000"/>
              <a:buFont typeface="Wingdings" charset="2"/>
              <a:buChar char=""/>
            </a:pPr>
            <a:r>
              <a:rPr kumimoji="1" lang="en-US" altLang="zh-CN" dirty="0" smtClean="0">
                <a:solidFill>
                  <a:srgbClr val="292934"/>
                </a:solidFill>
                <a:latin typeface="Arial"/>
                <a:ea typeface="华文新魏" panose="02010800040101010101" pitchFamily="2" charset="-122"/>
                <a:cs typeface="Arial"/>
                <a:sym typeface="Wingdings"/>
              </a:rPr>
              <a:t>MVA-BDT searches for Sterile neutrinos &amp; charged Higgs at colliders</a:t>
            </a:r>
            <a:endParaRPr kumimoji="1" lang="en-US" altLang="zh-CN" i="1" dirty="0">
              <a:solidFill>
                <a:srgbClr val="292934"/>
              </a:solidFill>
              <a:latin typeface="Arial"/>
              <a:ea typeface="华文新魏" panose="02010800040101010101" pitchFamily="2" charset="-122"/>
              <a:cs typeface="Arial"/>
              <a:sym typeface="Wingdings"/>
            </a:endParaRPr>
          </a:p>
        </p:txBody>
      </p:sp>
      <p:pic>
        <p:nvPicPr>
          <p:cNvPr id="16" name="图片 15" descr="LN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050" y="2776229"/>
            <a:ext cx="2159858" cy="11903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1389" y="4922698"/>
            <a:ext cx="2161769" cy="12444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217324" y="4846174"/>
                <a:ext cx="6190359" cy="13210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Clr>
                    <a:srgbClr val="008000"/>
                  </a:buClr>
                  <a:buSzPct val="100000"/>
                  <a:buFont typeface="Wingdings" charset="2"/>
                  <a:buChar char=""/>
                </a:pPr>
                <a:r>
                  <a:rPr kumimoji="1" lang="en-US" altLang="zh-CN" dirty="0" smtClean="0">
                    <a:solidFill>
                      <a:srgbClr val="292934"/>
                    </a:solidFill>
                    <a:latin typeface="Arial"/>
                    <a:ea typeface="华文新魏" panose="02010800040101010101" pitchFamily="2" charset="-122"/>
                    <a:cs typeface="Arial"/>
                    <a:sym typeface="Wingdings"/>
                  </a:rPr>
                  <a:t>Sterile neutrinos from 2</a:t>
                </a:r>
                <a:r>
                  <a:rPr kumimoji="1" lang="en-US" altLang="zh-CN" i="1" dirty="0" smtClean="0">
                    <a:solidFill>
                      <a:srgbClr val="292934"/>
                    </a:solidFill>
                    <a:latin typeface="Arial"/>
                    <a:ea typeface="华文新魏" panose="02010800040101010101" pitchFamily="2" charset="-122"/>
                    <a:cs typeface="Arial"/>
                    <a:sym typeface="Wingdings"/>
                  </a:rPr>
                  <a:t>l</a:t>
                </a:r>
                <a:r>
                  <a:rPr kumimoji="1" lang="en-US" altLang="zh-CN" dirty="0" smtClean="0">
                    <a:solidFill>
                      <a:srgbClr val="292934"/>
                    </a:solidFill>
                    <a:latin typeface="Arial"/>
                    <a:ea typeface="华文新魏" panose="02010800040101010101" pitchFamily="2" charset="-122"/>
                    <a:cs typeface="Arial"/>
                    <a:sym typeface="Wingdings"/>
                  </a:rPr>
                  <a:t> + 2</a:t>
                </a:r>
                <a:r>
                  <a:rPr kumimoji="1" lang="en-US" altLang="zh-CN" i="1" dirty="0" smtClean="0">
                    <a:solidFill>
                      <a:srgbClr val="292934"/>
                    </a:solidFill>
                    <a:latin typeface="Arial"/>
                    <a:ea typeface="华文新魏" panose="02010800040101010101" pitchFamily="2" charset="-122"/>
                    <a:cs typeface="Arial"/>
                    <a:sym typeface="Wingdings"/>
                  </a:rPr>
                  <a:t>j </a:t>
                </a:r>
                <a:r>
                  <a:rPr kumimoji="1" lang="en-US" altLang="zh-CN" dirty="0" smtClean="0">
                    <a:solidFill>
                      <a:srgbClr val="292934"/>
                    </a:solidFill>
                    <a:latin typeface="Arial"/>
                    <a:ea typeface="华文新魏" panose="02010800040101010101" pitchFamily="2" charset="-122"/>
                    <a:cs typeface="Arial"/>
                    <a:sym typeface="Wingdings"/>
                  </a:rPr>
                  <a:t>@</a:t>
                </a:r>
                <a:r>
                  <a:rPr kumimoji="1" lang="en-US" altLang="zh-CN" i="1" dirty="0" smtClean="0">
                    <a:solidFill>
                      <a:srgbClr val="292934"/>
                    </a:solidFill>
                    <a:latin typeface="Arial"/>
                    <a:ea typeface="华文新魏" panose="02010800040101010101" pitchFamily="2" charset="-122"/>
                    <a:cs typeface="Arial"/>
                    <a:sym typeface="Wingdings"/>
                  </a:rPr>
                  <a:t> pp</a:t>
                </a:r>
                <a:endParaRPr kumimoji="1" lang="en-US" altLang="zh-CN" i="1" dirty="0">
                  <a:solidFill>
                    <a:srgbClr val="292934"/>
                  </a:solidFill>
                  <a:latin typeface="Arial"/>
                  <a:ea typeface="华文新魏" panose="02010800040101010101" pitchFamily="2" charset="-122"/>
                  <a:cs typeface="Arial"/>
                  <a:sym typeface="Wingdings"/>
                </a:endParaRPr>
              </a:p>
              <a:p>
                <a:r>
                  <a:rPr lang="en-US" sz="1400" dirty="0"/>
                  <a:t> </a:t>
                </a:r>
                <a:r>
                  <a:rPr lang="en-US" sz="1400" dirty="0" smtClean="0"/>
                  <a:t>      </a:t>
                </a:r>
                <a:r>
                  <a:rPr lang="en-US" sz="1400" dirty="0" smtClean="0">
                    <a:sym typeface="Wingdings" panose="05000000000000000000" pitchFamily="2" charset="2"/>
                  </a:rPr>
                  <a:t> </a:t>
                </a:r>
                <a:r>
                  <a:rPr lang="en-US" sz="1400" dirty="0" smtClean="0"/>
                  <a:t>OSOF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</a:rPr>
                          <m:t>∓</m:t>
                        </m:r>
                      </m:sup>
                    </m:sSup>
                  </m:oMath>
                </a14:m>
                <a:r>
                  <a:rPr lang="en-US" sz="1400" dirty="0" smtClean="0"/>
                  <a:t> + 2</a:t>
                </a:r>
                <a:r>
                  <a:rPr lang="en-US" sz="1400" i="1" dirty="0" smtClean="0"/>
                  <a:t>j  </a:t>
                </a:r>
                <a:r>
                  <a:rPr lang="en-US" sz="1400" dirty="0" smtClean="0"/>
                  <a:t>for Dirac N</a:t>
                </a:r>
                <a:endParaRPr lang="en-US" sz="1400" dirty="0"/>
              </a:p>
              <a:p>
                <a:r>
                  <a:rPr lang="en-US" sz="1400" dirty="0" smtClean="0"/>
                  <a:t>      </a:t>
                </a:r>
                <a:r>
                  <a:rPr lang="en-US" sz="1400" dirty="0"/>
                  <a:t> </a:t>
                </a:r>
                <a:r>
                  <a:rPr lang="en-US" sz="1400" dirty="0" smtClean="0">
                    <a:sym typeface="Wingdings" panose="05000000000000000000" pitchFamily="2" charset="2"/>
                  </a:rPr>
                  <a:t> </a:t>
                </a:r>
                <a:r>
                  <a:rPr lang="en-US" sz="1400" dirty="0"/>
                  <a:t>2 (5)-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dirty="0" smtClean="0"/>
                  <a:t>limits </a:t>
                </a:r>
                <a:r>
                  <a:rPr lang="en-US" sz="1400" dirty="0"/>
                  <a:t>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𝑙𝑁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 smtClean="0"/>
                  <a:t> for </a:t>
                </a:r>
                <a:r>
                  <a:rPr lang="en-US" sz="1400" dirty="0" err="1" smtClean="0"/>
                  <a:t>m</a:t>
                </a:r>
                <a:r>
                  <a:rPr lang="en-US" sz="1400" baseline="-25000" dirty="0" err="1" smtClean="0"/>
                  <a:t>N</a:t>
                </a:r>
                <a:r>
                  <a:rPr lang="en-US" sz="1400" dirty="0" smtClean="0"/>
                  <a:t> </a:t>
                </a:r>
                <a:r>
                  <a:rPr lang="en-US" sz="1400" dirty="0"/>
                  <a:t>= 500 GeV </a:t>
                </a:r>
                <a:r>
                  <a:rPr lang="en-US" sz="1400" dirty="0">
                    <a:solidFill>
                      <a:prstClr val="black"/>
                    </a:solidFill>
                    <a:ea typeface="宋体" panose="02010600030101010101" pitchFamily="2" charset="-122"/>
                  </a:rPr>
                  <a:t>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𝑙𝑁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𝑒𝑁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 smtClean="0"/>
              </a:p>
              <a:p>
                <a:r>
                  <a:rPr lang="en-US" sz="1400" dirty="0" smtClean="0"/>
                  <a:t>          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7.0×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r>
                  <a:rPr lang="en-US" sz="1400" dirty="0"/>
                  <a:t> (</a:t>
                </a:r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.9×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en-US" sz="1400" dirty="0"/>
                  <a:t>) @ FCC-</a:t>
                </a:r>
                <a:r>
                  <a:rPr lang="en-US" sz="1400" dirty="0" err="1"/>
                  <a:t>hh</a:t>
                </a:r>
                <a:r>
                  <a:rPr lang="en-US" sz="1400" dirty="0"/>
                  <a:t>, 20 ab</a:t>
                </a:r>
                <a:r>
                  <a:rPr lang="en-US" sz="1400" baseline="30000" dirty="0"/>
                  <a:t>-1</a:t>
                </a:r>
                <a:r>
                  <a:rPr lang="en-US" sz="1400" dirty="0"/>
                  <a:t> </a:t>
                </a:r>
              </a:p>
              <a:p>
                <a:r>
                  <a:rPr lang="en-US" sz="1400" dirty="0" smtClean="0"/>
                  <a:t>      </a:t>
                </a:r>
                <a:r>
                  <a:rPr lang="en-US" sz="1400" dirty="0"/>
                  <a:t> </a:t>
                </a:r>
                <a:r>
                  <a:rPr lang="en-US" sz="1400" dirty="0" smtClean="0"/>
                  <a:t>   </a:t>
                </a:r>
                <a:r>
                  <a:rPr lang="en-US" sz="1400" dirty="0" smtClean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.9×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sz="1400" dirty="0"/>
                  <a:t> (</a:t>
                </a:r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.7×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sz="1400" dirty="0"/>
                  <a:t>) @ HL-LHC,   3 ab</a:t>
                </a:r>
                <a:r>
                  <a:rPr lang="en-US" sz="1400" baseline="30000" dirty="0"/>
                  <a:t>-1</a:t>
                </a:r>
                <a:r>
                  <a:rPr lang="en-US" sz="1400" dirty="0"/>
                  <a:t> </a:t>
                </a: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324" y="4846174"/>
                <a:ext cx="6190359" cy="1321003"/>
              </a:xfrm>
              <a:prstGeom prst="rect">
                <a:avLst/>
              </a:prstGeom>
              <a:blipFill>
                <a:blip r:embed="rId4"/>
                <a:stretch>
                  <a:fillRect l="-690" t="-2765" b="-3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1217324" y="2331779"/>
                <a:ext cx="6488026" cy="17495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Clr>
                    <a:srgbClr val="008000"/>
                  </a:buClr>
                  <a:buSzPct val="100000"/>
                  <a:buFont typeface="Wingdings" charset="2"/>
                  <a:buChar char=""/>
                </a:pPr>
                <a:r>
                  <a:rPr kumimoji="1" lang="en-US" altLang="zh-CN" dirty="0" smtClean="0">
                    <a:solidFill>
                      <a:srgbClr val="292934"/>
                    </a:solidFill>
                    <a:latin typeface="Arial"/>
                    <a:ea typeface="华文新魏" panose="02010800040101010101" pitchFamily="2" charset="-122"/>
                    <a:cs typeface="Arial"/>
                    <a:sym typeface="Wingdings"/>
                  </a:rPr>
                  <a:t>Sterile neutrinos </a:t>
                </a:r>
                <a:r>
                  <a:rPr kumimoji="1" lang="en-US" altLang="zh-CN" dirty="0">
                    <a:solidFill>
                      <a:srgbClr val="292934"/>
                    </a:solidFill>
                    <a:latin typeface="Arial"/>
                    <a:ea typeface="华文新魏" panose="02010800040101010101" pitchFamily="2" charset="-122"/>
                    <a:cs typeface="Arial"/>
                    <a:sym typeface="Wingdings"/>
                  </a:rPr>
                  <a:t>from </a:t>
                </a:r>
                <a:r>
                  <a:rPr kumimoji="1" lang="en-US" altLang="zh-CN" dirty="0" smtClean="0">
                    <a:solidFill>
                      <a:srgbClr val="292934"/>
                    </a:solidFill>
                    <a:latin typeface="Arial"/>
                    <a:ea typeface="华文新魏" panose="02010800040101010101" pitchFamily="2" charset="-122"/>
                    <a:cs typeface="Arial"/>
                    <a:sym typeface="Wingdings"/>
                  </a:rPr>
                  <a:t>3</a:t>
                </a:r>
                <a:r>
                  <a:rPr kumimoji="1" lang="en-US" altLang="zh-CN" i="1" dirty="0" smtClean="0">
                    <a:solidFill>
                      <a:srgbClr val="292934"/>
                    </a:solidFill>
                    <a:latin typeface="Arial"/>
                    <a:ea typeface="华文新魏" panose="02010800040101010101" pitchFamily="2" charset="-122"/>
                    <a:cs typeface="Arial"/>
                    <a:sym typeface="Wingdings"/>
                  </a:rPr>
                  <a:t>l</a:t>
                </a:r>
                <a:r>
                  <a:rPr kumimoji="1" lang="en-US" altLang="zh-CN" dirty="0" smtClean="0">
                    <a:solidFill>
                      <a:srgbClr val="292934"/>
                    </a:solidFill>
                    <a:ea typeface="华文新魏" panose="02010800040101010101" pitchFamily="2" charset="-122"/>
                    <a:cs typeface="Arial"/>
                    <a:sym typeface="Wingdings"/>
                  </a:rPr>
                  <a:t>+MET @ </a:t>
                </a:r>
                <a:r>
                  <a:rPr kumimoji="1" lang="en-US" altLang="zh-CN" i="1" dirty="0" smtClean="0">
                    <a:solidFill>
                      <a:srgbClr val="292934"/>
                    </a:solidFill>
                    <a:ea typeface="华文新魏" panose="02010800040101010101" pitchFamily="2" charset="-122"/>
                    <a:cs typeface="Arial"/>
                    <a:sym typeface="Wingdings"/>
                  </a:rPr>
                  <a:t>pp</a:t>
                </a:r>
                <a:endParaRPr kumimoji="1" lang="en-US" altLang="zh-CN" i="1" dirty="0">
                  <a:solidFill>
                    <a:srgbClr val="292934"/>
                  </a:solidFill>
                  <a:latin typeface="Arial"/>
                  <a:ea typeface="华文新魏" panose="02010800040101010101" pitchFamily="2" charset="-122"/>
                  <a:cs typeface="Arial"/>
                  <a:sym typeface="Wingdings"/>
                </a:endParaRPr>
              </a:p>
              <a:p>
                <a:pPr>
                  <a:buClr>
                    <a:srgbClr val="008000"/>
                  </a:buClr>
                  <a:buSzPct val="100000"/>
                </a:pPr>
                <a:r>
                  <a:rPr kumimoji="1" lang="en-US" altLang="zh-CN" sz="1400" dirty="0" smtClean="0">
                    <a:latin typeface="Arial"/>
                    <a:ea typeface="Wingdings"/>
                    <a:cs typeface="Arial"/>
                    <a:sym typeface="Wingdings" panose="05000000000000000000" pitchFamily="2" charset="2"/>
                  </a:rPr>
                  <a:t>       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</a:rPr>
                          <m:t>∓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</a:rPr>
                          <m:t>∓</m:t>
                        </m:r>
                      </m:sup>
                    </m:sSup>
                  </m:oMath>
                </a14:m>
                <a:r>
                  <a:rPr kumimoji="1" lang="en-US" altLang="zh-CN" sz="1400" dirty="0" smtClean="0">
                    <a:latin typeface="Arial"/>
                    <a:ea typeface="Wingdings"/>
                    <a:cs typeface="Arial"/>
                    <a:sym typeface="Wingdings"/>
                  </a:rPr>
                  <a:t> + MET</a:t>
                </a:r>
              </a:p>
              <a:p>
                <a:pPr>
                  <a:buClr>
                    <a:srgbClr val="008000"/>
                  </a:buClr>
                  <a:buSzPct val="100000"/>
                </a:pPr>
                <a:r>
                  <a:rPr kumimoji="1" lang="en-US" altLang="zh-CN" sz="1400" dirty="0">
                    <a:ea typeface="华文新魏" panose="02010800040101010101" pitchFamily="2" charset="-122"/>
                    <a:cs typeface="Arial"/>
                    <a:sym typeface="Wingdings"/>
                  </a:rPr>
                  <a:t> </a:t>
                </a:r>
                <a:r>
                  <a:rPr kumimoji="1" lang="en-US" altLang="zh-CN" sz="1400" dirty="0" smtClean="0">
                    <a:ea typeface="华文新魏" panose="02010800040101010101" pitchFamily="2" charset="-122"/>
                    <a:cs typeface="Arial"/>
                    <a:sym typeface="Wingdings"/>
                  </a:rPr>
                  <a:t>       </a:t>
                </a:r>
                <a:r>
                  <a:rPr kumimoji="1" lang="en-US" altLang="zh-CN" sz="1400" dirty="0" err="1">
                    <a:ea typeface="华文新魏" panose="02010800040101010101" pitchFamily="2" charset="-122"/>
                    <a:cs typeface="Arial"/>
                    <a:sym typeface="Wingdings"/>
                  </a:rPr>
                  <a:t>m</a:t>
                </a:r>
                <a:r>
                  <a:rPr kumimoji="1" lang="en-US" altLang="zh-CN" sz="1400" baseline="-25000" dirty="0" err="1">
                    <a:ea typeface="华文新魏" panose="02010800040101010101" pitchFamily="2" charset="-122"/>
                    <a:cs typeface="Arial"/>
                    <a:sym typeface="Wingdings"/>
                  </a:rPr>
                  <a:t>N</a:t>
                </a:r>
                <a:r>
                  <a:rPr kumimoji="1" lang="en-US" altLang="zh-CN" sz="1400" dirty="0">
                    <a:ea typeface="华文新魏" panose="02010800040101010101" pitchFamily="2" charset="-122"/>
                    <a:cs typeface="Arial"/>
                    <a:sym typeface="Wingdings"/>
                  </a:rPr>
                  <a:t> = 20, 50 GeV </a:t>
                </a:r>
                <a:r>
                  <a:rPr kumimoji="1" lang="en-US" altLang="zh-CN" sz="1400" dirty="0">
                    <a:ea typeface="华文新魏" panose="02010800040101010101" pitchFamily="2" charset="-122"/>
                    <a:cs typeface="Arial"/>
                  </a:rPr>
                  <a:t>@</a:t>
                </a:r>
                <a:r>
                  <a:rPr kumimoji="1" lang="en-US" altLang="zh-CN" sz="1400" dirty="0">
                    <a:ea typeface="Wingdings"/>
                    <a:cs typeface="Arial"/>
                    <a:sym typeface="Wingdings"/>
                  </a:rPr>
                  <a:t> 14 </a:t>
                </a:r>
                <a:r>
                  <a:rPr kumimoji="1" lang="en-US" altLang="zh-CN" sz="1400" dirty="0" err="1">
                    <a:ea typeface="Wingdings"/>
                    <a:cs typeface="Arial"/>
                    <a:sym typeface="Wingdings"/>
                  </a:rPr>
                  <a:t>TeV</a:t>
                </a:r>
                <a:r>
                  <a:rPr kumimoji="1" lang="en-US" altLang="zh-CN" sz="1400" dirty="0">
                    <a:ea typeface="Wingdings"/>
                    <a:cs typeface="Arial"/>
                    <a:sym typeface="Wingdings"/>
                  </a:rPr>
                  <a:t> LHC, 3 ab</a:t>
                </a:r>
                <a:r>
                  <a:rPr kumimoji="1" lang="en-US" altLang="zh-CN" sz="1400" baseline="30000" dirty="0">
                    <a:ea typeface="Wingdings"/>
                    <a:cs typeface="Arial"/>
                    <a:sym typeface="Wingdings"/>
                  </a:rPr>
                  <a:t>-1</a:t>
                </a:r>
                <a:r>
                  <a:rPr kumimoji="1" lang="en-US" altLang="zh-CN" sz="1400" dirty="0">
                    <a:ea typeface="Wingdings"/>
                    <a:cs typeface="Arial"/>
                    <a:sym typeface="Wingdings"/>
                  </a:rPr>
                  <a:t>;</a:t>
                </a:r>
                <a:endParaRPr kumimoji="1" lang="en-US" altLang="zh-CN" sz="1400" dirty="0">
                  <a:latin typeface="Arial"/>
                  <a:ea typeface="Wingdings"/>
                  <a:cs typeface="Arial"/>
                  <a:sym typeface="Wingdings"/>
                </a:endParaRPr>
              </a:p>
              <a:p>
                <a:pPr>
                  <a:buClr>
                    <a:srgbClr val="008000"/>
                  </a:buClr>
                  <a:buSzPct val="100000"/>
                </a:pPr>
                <a:r>
                  <a:rPr lang="en-US" altLang="zh-CN" sz="1400" dirty="0" smtClean="0">
                    <a:solidFill>
                      <a:prstClr val="black"/>
                    </a:solidFill>
                    <a:ea typeface="宋体" panose="02010600030101010101" pitchFamily="2" charset="-122"/>
                    <a:cs typeface="Arial"/>
                    <a:sym typeface="Wingdings" panose="05000000000000000000" pitchFamily="2" charset="2"/>
                  </a:rPr>
                  <a:t>        </a:t>
                </a:r>
                <a:r>
                  <a:rPr lang="en-US" altLang="zh-CN" sz="1400" dirty="0" smtClean="0">
                    <a:solidFill>
                      <a:prstClr val="black"/>
                    </a:solidFill>
                    <a:ea typeface="宋体" panose="02010600030101010101" pitchFamily="2" charset="-122"/>
                    <a:cs typeface="Arial"/>
                  </a:rPr>
                  <a:t>3 </a:t>
                </a:r>
                <a:r>
                  <a:rPr lang="en-US" altLang="zh-CN" sz="1400" dirty="0">
                    <a:solidFill>
                      <a:prstClr val="black"/>
                    </a:solidFill>
                    <a:ea typeface="宋体" panose="02010600030101010101" pitchFamily="2" charset="-122"/>
                    <a:cs typeface="Arial"/>
                  </a:rPr>
                  <a:t>(5)-</a:t>
                </a:r>
                <a14:m>
                  <m:oMath xmlns:m="http://schemas.openxmlformats.org/officeDocument/2006/math">
                    <m:r>
                      <a:rPr lang="en-US" altLang="zh-CN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Arial"/>
                      </a:rPr>
                      <m:t>𝜎</m:t>
                    </m:r>
                  </m:oMath>
                </a14:m>
                <a:r>
                  <a:rPr lang="en-US" altLang="zh-CN" sz="1400" dirty="0">
                    <a:solidFill>
                      <a:prstClr val="black"/>
                    </a:solidFill>
                    <a:ea typeface="宋体" panose="02010600030101010101" pitchFamily="2" charset="-122"/>
                  </a:rPr>
                  <a:t> </a:t>
                </a:r>
                <a:r>
                  <a:rPr lang="en-US" altLang="zh-CN" sz="1400" dirty="0" smtClean="0">
                    <a:solidFill>
                      <a:prstClr val="black"/>
                    </a:solidFill>
                    <a:ea typeface="宋体" panose="02010600030101010101" pitchFamily="2" charset="-122"/>
                  </a:rPr>
                  <a:t>limits </a:t>
                </a:r>
                <a:r>
                  <a:rPr lang="en-US" sz="1400" dirty="0"/>
                  <a:t>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𝑙𝑁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400" dirty="0" smtClean="0">
                    <a:solidFill>
                      <a:prstClr val="black"/>
                    </a:solidFill>
                    <a:ea typeface="宋体" panose="02010600030101010101" pitchFamily="2" charset="-122"/>
                  </a:rPr>
                  <a:t> </a:t>
                </a:r>
                <a:r>
                  <a:rPr lang="en-US" altLang="zh-CN" sz="1400" dirty="0">
                    <a:solidFill>
                      <a:prstClr val="black"/>
                    </a:solidFill>
                    <a:ea typeface="宋体" panose="02010600030101010101" pitchFamily="2" charset="-122"/>
                  </a:rPr>
                  <a:t>for </a:t>
                </a:r>
                <a:r>
                  <a:rPr lang="en-US" sz="1400" dirty="0" err="1"/>
                  <a:t>for</a:t>
                </a:r>
                <a:r>
                  <a:rPr lang="en-US" sz="1400" dirty="0"/>
                  <a:t> </a:t>
                </a:r>
                <a:r>
                  <a:rPr lang="en-US" sz="1400" dirty="0" err="1"/>
                  <a:t>m</a:t>
                </a:r>
                <a:r>
                  <a:rPr lang="en-US" sz="1400" baseline="-25000" dirty="0" err="1"/>
                  <a:t>N</a:t>
                </a:r>
                <a:r>
                  <a:rPr lang="en-US" sz="1400" dirty="0"/>
                  <a:t> = 20 </a:t>
                </a:r>
                <a:r>
                  <a:rPr lang="en-US" sz="1400" dirty="0" smtClean="0"/>
                  <a:t>GeV</a:t>
                </a:r>
                <a:r>
                  <a:rPr lang="en-US" sz="1400" dirty="0">
                    <a:solidFill>
                      <a:prstClr val="black"/>
                    </a:solidFill>
                    <a:ea typeface="宋体" panose="02010600030101010101" pitchFamily="2" charset="-122"/>
                  </a:rPr>
                  <a:t> </a:t>
                </a:r>
                <a:r>
                  <a:rPr lang="en-US" sz="1400" dirty="0" smtClean="0">
                    <a:solidFill>
                      <a:prstClr val="black"/>
                    </a:solidFill>
                    <a:ea typeface="宋体" panose="02010600030101010101" pitchFamily="2" charset="-122"/>
                  </a:rPr>
                  <a:t>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𝑙𝑁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1400" dirty="0">
                  <a:solidFill>
                    <a:prstClr val="black"/>
                  </a:solidFill>
                  <a:ea typeface="宋体" panose="02010600030101010101" pitchFamily="2" charset="-122"/>
                </a:endParaRPr>
              </a:p>
              <a:p>
                <a:r>
                  <a:rPr lang="en-US" altLang="zh-CN" sz="1400" dirty="0" smtClean="0">
                    <a:solidFill>
                      <a:prstClr val="black"/>
                    </a:solidFill>
                    <a:ea typeface="宋体" panose="02010600030101010101" pitchFamily="2" charset="-122"/>
                  </a:rPr>
                  <a:t>        </a:t>
                </a:r>
                <a:r>
                  <a:rPr lang="en-US" altLang="zh-CN" sz="1400" dirty="0">
                    <a:solidFill>
                      <a:prstClr val="black"/>
                    </a:solidFill>
                    <a:ea typeface="宋体" panose="02010600030101010101" pitchFamily="2" charset="-122"/>
                    <a:sym typeface="Wingdings" panose="05000000000000000000" pitchFamily="2" charset="2"/>
                  </a:rPr>
                  <a:t> </a:t>
                </a:r>
                <a:r>
                  <a:rPr lang="en-US" altLang="zh-CN" sz="1400" dirty="0" smtClean="0">
                    <a:solidFill>
                      <a:prstClr val="black"/>
                    </a:solidFill>
                    <a:ea typeface="宋体" panose="02010600030101010101" pitchFamily="2" charset="-122"/>
                    <a:sym typeface="Wingdings" panose="05000000000000000000" pitchFamily="2" charset="2"/>
                  </a:rPr>
                  <a:t>   </a:t>
                </a:r>
                <a:r>
                  <a:rPr lang="en-US" altLang="zh-CN" sz="1400" dirty="0" smtClean="0">
                    <a:solidFill>
                      <a:prstClr val="black"/>
                    </a:solidFill>
                    <a:ea typeface="宋体" panose="02010600030101010101" pitchFamily="2" charset="-122"/>
                  </a:rPr>
                  <a:t>2.5 </a:t>
                </a:r>
                <a:r>
                  <a:rPr lang="en-US" altLang="zh-CN" sz="1400" dirty="0">
                    <a:solidFill>
                      <a:prstClr val="black"/>
                    </a:solidFill>
                    <a:ea typeface="宋体" panose="02010600030101010101" pitchFamily="2" charset="-122"/>
                  </a:rPr>
                  <a:t>(5.5)</a:t>
                </a:r>
                <a14:m>
                  <m:oMath xmlns:m="http://schemas.openxmlformats.org/officeDocument/2006/math">
                    <m:r>
                      <a:rPr lang="en-US" altLang="zh-CN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×</m:t>
                    </m:r>
                    <m:sSup>
                      <m:sSupPr>
                        <m:ctrl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10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zh-CN" altLang="en-US" sz="1400" dirty="0">
                    <a:solidFill>
                      <a:prstClr val="black"/>
                    </a:solidFill>
                    <a:ea typeface="宋体" panose="02010600030101010101" pitchFamily="2" charset="-122"/>
                  </a:rPr>
                  <a:t> </a:t>
                </a:r>
                <a:r>
                  <a:rPr lang="en-US" altLang="zh-CN" sz="1400" dirty="0">
                    <a:solidFill>
                      <a:prstClr val="black"/>
                    </a:solidFill>
                    <a:ea typeface="宋体" panose="02010600030101010101" pitchFamily="2" charset="-122"/>
                  </a:rPr>
                  <a:t>for Dirac N;</a:t>
                </a:r>
              </a:p>
              <a:p>
                <a:r>
                  <a:rPr lang="en-US" altLang="zh-CN" sz="1400" dirty="0" smtClean="0">
                    <a:solidFill>
                      <a:prstClr val="black"/>
                    </a:solidFill>
                    <a:ea typeface="宋体" panose="02010600030101010101" pitchFamily="2" charset="-122"/>
                  </a:rPr>
                  <a:t>            1.1 </a:t>
                </a:r>
                <a:r>
                  <a:rPr lang="en-US" altLang="zh-CN" sz="1400" dirty="0">
                    <a:solidFill>
                      <a:prstClr val="black"/>
                    </a:solidFill>
                    <a:ea typeface="宋体" panose="02010600030101010101" pitchFamily="2" charset="-122"/>
                  </a:rPr>
                  <a:t>(2.4)</a:t>
                </a:r>
                <a14:m>
                  <m:oMath xmlns:m="http://schemas.openxmlformats.org/officeDocument/2006/math">
                    <m:r>
                      <a:rPr lang="en-US" altLang="zh-CN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×</m:t>
                    </m:r>
                    <m:sSup>
                      <m:sSupPr>
                        <m:ctrl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10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zh-CN" altLang="en-US" sz="1400" dirty="0">
                    <a:solidFill>
                      <a:prstClr val="black"/>
                    </a:solidFill>
                    <a:ea typeface="宋体" panose="02010600030101010101" pitchFamily="2" charset="-122"/>
                  </a:rPr>
                  <a:t> </a:t>
                </a:r>
                <a:r>
                  <a:rPr lang="en-US" altLang="zh-CN" sz="1400" dirty="0">
                    <a:solidFill>
                      <a:prstClr val="black"/>
                    </a:solidFill>
                    <a:ea typeface="宋体" panose="02010600030101010101" pitchFamily="2" charset="-122"/>
                  </a:rPr>
                  <a:t>for </a:t>
                </a:r>
                <a:r>
                  <a:rPr lang="en-US" altLang="zh-CN" sz="1400" dirty="0" err="1">
                    <a:solidFill>
                      <a:prstClr val="black"/>
                    </a:solidFill>
                    <a:ea typeface="宋体" panose="02010600030101010101" pitchFamily="2" charset="-122"/>
                  </a:rPr>
                  <a:t>Majorana</a:t>
                </a:r>
                <a:r>
                  <a:rPr lang="en-US" altLang="zh-CN" sz="1400" dirty="0">
                    <a:solidFill>
                      <a:prstClr val="black"/>
                    </a:solidFill>
                    <a:ea typeface="宋体" panose="02010600030101010101" pitchFamily="2" charset="-122"/>
                  </a:rPr>
                  <a:t> N;</a:t>
                </a:r>
              </a:p>
              <a:p>
                <a:r>
                  <a:rPr lang="en-US" altLang="zh-CN" sz="1400" dirty="0" smtClean="0">
                    <a:solidFill>
                      <a:prstClr val="black"/>
                    </a:solidFill>
                    <a:ea typeface="宋体" panose="02010600030101010101" pitchFamily="2" charset="-122"/>
                  </a:rPr>
                  <a:t>            3.1 </a:t>
                </a:r>
                <a:r>
                  <a:rPr lang="en-US" altLang="zh-CN" sz="1400" dirty="0">
                    <a:solidFill>
                      <a:prstClr val="black"/>
                    </a:solidFill>
                    <a:ea typeface="宋体" panose="02010600030101010101" pitchFamily="2" charset="-122"/>
                  </a:rPr>
                  <a:t>(7.9)</a:t>
                </a:r>
                <a14:m>
                  <m:oMath xmlns:m="http://schemas.openxmlformats.org/officeDocument/2006/math">
                    <m:r>
                      <a:rPr lang="en-US" altLang="zh-CN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×</m:t>
                    </m:r>
                    <m:sSup>
                      <m:sSupPr>
                        <m:ctrl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10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−6</m:t>
                        </m:r>
                      </m:sup>
                    </m:sSup>
                  </m:oMath>
                </a14:m>
                <a:r>
                  <a:rPr lang="zh-CN" altLang="en-US" sz="1400" dirty="0">
                    <a:solidFill>
                      <a:prstClr val="black"/>
                    </a:solidFill>
                    <a:ea typeface="宋体" panose="02010600030101010101" pitchFamily="2" charset="-122"/>
                  </a:rPr>
                  <a:t> </a:t>
                </a:r>
                <a:r>
                  <a:rPr lang="en-US" altLang="zh-CN" sz="1400" dirty="0">
                    <a:solidFill>
                      <a:prstClr val="black"/>
                    </a:solidFill>
                    <a:ea typeface="宋体" panose="02010600030101010101" pitchFamily="2" charset="-122"/>
                  </a:rPr>
                  <a:t>for distinguishing Dirac vs. </a:t>
                </a:r>
                <a:r>
                  <a:rPr lang="en-US" altLang="zh-CN" sz="1400" dirty="0" err="1" smtClean="0">
                    <a:solidFill>
                      <a:prstClr val="black"/>
                    </a:solidFill>
                    <a:ea typeface="宋体" panose="02010600030101010101" pitchFamily="2" charset="-122"/>
                  </a:rPr>
                  <a:t>Majorana</a:t>
                </a:r>
                <a:endParaRPr kumimoji="1" lang="en-US" altLang="zh-CN" sz="1400" dirty="0" smtClean="0">
                  <a:latin typeface="Arial"/>
                  <a:ea typeface="华文新魏" panose="02010800040101010101" pitchFamily="2" charset="-122"/>
                  <a:cs typeface="Arial"/>
                  <a:sym typeface="Wingdings"/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324" y="2331779"/>
                <a:ext cx="6488026" cy="1749518"/>
              </a:xfrm>
              <a:prstGeom prst="rect">
                <a:avLst/>
              </a:prstGeom>
              <a:blipFill>
                <a:blip r:embed="rId5"/>
                <a:stretch>
                  <a:fillRect l="-658" t="-2091" b="-2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 Box 5121"/>
          <p:cNvSpPr txBox="1">
            <a:spLocks noChangeArrowheads="1"/>
          </p:cNvSpPr>
          <p:nvPr/>
        </p:nvSpPr>
        <p:spPr bwMode="auto">
          <a:xfrm>
            <a:off x="11229975" y="6367997"/>
            <a:ext cx="73573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FZShuSong-Z01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9pPr>
          </a:lstStyle>
          <a:p>
            <a:pPr algn="r"/>
            <a:fld id="{519F885B-9BFB-41AF-9D68-B4F4DC2E177B}" type="slidenum">
              <a:rPr lang="en-US" altLang="en-US" sz="1200" smtClean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22</a:t>
            </a:fld>
            <a:r>
              <a:rPr lang="en-US" altLang="en-US" sz="1200" dirty="0" smtClean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/ 22</a:t>
            </a:r>
            <a:endParaRPr lang="en-US" altLang="en-US" sz="1200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7357" y="-23715"/>
            <a:ext cx="12184643" cy="399648"/>
            <a:chOff x="7357" y="-23715"/>
            <a:chExt cx="12184643" cy="399648"/>
          </a:xfrm>
        </p:grpSpPr>
        <p:sp>
          <p:nvSpPr>
            <p:cNvPr id="32" name="箭头: V 形 7">
              <a:extLst>
                <a:ext uri="{FF2B5EF4-FFF2-40B4-BE49-F238E27FC236}">
                  <a16:creationId xmlns:a16="http://schemas.microsoft.com/office/drawing/2014/main" id="{E5F966FA-0D88-418E-973F-D32D4627C0DC}"/>
                </a:ext>
              </a:extLst>
            </p:cNvPr>
            <p:cNvSpPr/>
            <p:nvPr/>
          </p:nvSpPr>
          <p:spPr>
            <a:xfrm>
              <a:off x="7357" y="0"/>
              <a:ext cx="2880000" cy="360000"/>
            </a:xfrm>
            <a:prstGeom prst="chevron">
              <a:avLst/>
            </a:prstGeom>
            <a:solidFill>
              <a:srgbClr val="9BBB59">
                <a:lumMod val="40000"/>
                <a:lumOff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3" name="箭头: V 形 8">
              <a:extLst>
                <a:ext uri="{FF2B5EF4-FFF2-40B4-BE49-F238E27FC236}">
                  <a16:creationId xmlns:a16="http://schemas.microsoft.com/office/drawing/2014/main" id="{B075E642-362A-46E2-93F6-3A3D09EB24FD}"/>
                </a:ext>
              </a:extLst>
            </p:cNvPr>
            <p:cNvSpPr/>
            <p:nvPr/>
          </p:nvSpPr>
          <p:spPr>
            <a:xfrm>
              <a:off x="6748261" y="82"/>
              <a:ext cx="3960000" cy="360000"/>
            </a:xfrm>
            <a:prstGeom prst="chevron">
              <a:avLst/>
            </a:prstGeom>
            <a:solidFill>
              <a:srgbClr val="9BBB59">
                <a:lumMod val="40000"/>
                <a:lumOff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4" name="箭头: V 形 9">
              <a:extLst>
                <a:ext uri="{FF2B5EF4-FFF2-40B4-BE49-F238E27FC236}">
                  <a16:creationId xmlns:a16="http://schemas.microsoft.com/office/drawing/2014/main" id="{B94C5E98-2B53-4C02-9430-BC80A19D2EBA}"/>
                </a:ext>
              </a:extLst>
            </p:cNvPr>
            <p:cNvSpPr/>
            <p:nvPr/>
          </p:nvSpPr>
          <p:spPr>
            <a:xfrm>
              <a:off x="10752000" y="6601"/>
              <a:ext cx="1440000" cy="360000"/>
            </a:xfrm>
            <a:prstGeom prst="chevron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4B8755CC-88D2-498D-A1BC-CD31FD84F9D1}"/>
                </a:ext>
              </a:extLst>
            </p:cNvPr>
            <p:cNvSpPr/>
            <p:nvPr/>
          </p:nvSpPr>
          <p:spPr>
            <a:xfrm>
              <a:off x="6976670" y="-23715"/>
              <a:ext cx="36054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zh-CN" kern="0" dirty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2</a:t>
              </a:r>
              <a:r>
                <a:rPr lang="en-US" altLang="zh-CN" i="1" kern="0" dirty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l</a:t>
              </a:r>
              <a:r>
                <a:rPr lang="en-US" altLang="zh-CN" kern="0" dirty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+2</a:t>
              </a:r>
              <a:r>
                <a:rPr lang="en-US" altLang="zh-CN" i="1" kern="0" dirty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j</a:t>
              </a:r>
              <a:r>
                <a:rPr lang="en-US" altLang="zh-CN" kern="0" dirty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 @ </a:t>
              </a:r>
              <a:r>
                <a:rPr lang="en-US" altLang="zh-CN" kern="0" dirty="0" smtClean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HL-LHC &amp; </a:t>
              </a:r>
              <a:r>
                <a:rPr lang="en-US" altLang="zh-CN" kern="0" dirty="0" err="1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SppC</a:t>
              </a:r>
              <a:r>
                <a:rPr lang="en-US" altLang="zh-CN" kern="0" dirty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/FCC-</a:t>
              </a:r>
              <a:r>
                <a:rPr lang="en-US" altLang="zh-CN" kern="0" dirty="0" err="1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hh</a:t>
              </a:r>
              <a:endParaRPr lang="en-US" altLang="zh-CN" kern="0" dirty="0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C8E11E7D-1569-449B-8F1B-4E66A9EC0955}"/>
                </a:ext>
              </a:extLst>
            </p:cNvPr>
            <p:cNvSpPr/>
            <p:nvPr/>
          </p:nvSpPr>
          <p:spPr>
            <a:xfrm>
              <a:off x="10898909" y="6601"/>
              <a:ext cx="11721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panose="02080604020202020204" charset="0"/>
                  <a:ea typeface="方正书宋_GBK" charset="-122"/>
                </a:rPr>
                <a:t>Summary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D8BDE2AC-D417-4396-9493-29A490CCB95C}"/>
                </a:ext>
              </a:extLst>
            </p:cNvPr>
            <p:cNvSpPr/>
            <p:nvPr/>
          </p:nvSpPr>
          <p:spPr>
            <a:xfrm>
              <a:off x="738287" y="-13376"/>
              <a:ext cx="13901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dirty="0" smtClean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Introduction</a:t>
              </a:r>
              <a:endParaRPr lang="zh-CN" altLang="en-US" i="1" dirty="0">
                <a:solidFill>
                  <a:prstClr val="white">
                    <a:lumMod val="65000"/>
                  </a:prstClr>
                </a:solidFill>
                <a:latin typeface="Arial"/>
              </a:endParaRPr>
            </a:p>
          </p:txBody>
        </p:sp>
        <p:sp>
          <p:nvSpPr>
            <p:cNvPr id="38" name="箭头: V 形 7">
              <a:extLst>
                <a:ext uri="{FF2B5EF4-FFF2-40B4-BE49-F238E27FC236}">
                  <a16:creationId xmlns:a16="http://schemas.microsoft.com/office/drawing/2014/main" id="{E5F966FA-0D88-418E-973F-D32D4627C0DC}"/>
                </a:ext>
              </a:extLst>
            </p:cNvPr>
            <p:cNvSpPr/>
            <p:nvPr/>
          </p:nvSpPr>
          <p:spPr>
            <a:xfrm>
              <a:off x="2920538" y="2932"/>
              <a:ext cx="3780000" cy="360000"/>
            </a:xfrm>
            <a:prstGeom prst="chevron">
              <a:avLst/>
            </a:prstGeom>
            <a:solidFill>
              <a:srgbClr val="9BBB59">
                <a:lumMod val="40000"/>
                <a:lumOff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D8BDE2AC-D417-4396-9493-29A490CCB95C}"/>
                </a:ext>
              </a:extLst>
            </p:cNvPr>
            <p:cNvSpPr/>
            <p:nvPr/>
          </p:nvSpPr>
          <p:spPr>
            <a:xfrm>
              <a:off x="3774550" y="-10444"/>
              <a:ext cx="21820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dirty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3</a:t>
              </a:r>
              <a:r>
                <a:rPr lang="en-US" altLang="zh-CN" i="1" dirty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l</a:t>
              </a:r>
              <a:r>
                <a:rPr lang="en-US" altLang="zh-CN" dirty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+MET </a:t>
              </a:r>
              <a:r>
                <a:rPr lang="en-US" altLang="zh-CN" dirty="0" smtClean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@ HL-LHC</a:t>
              </a:r>
              <a:endParaRPr lang="zh-CN" altLang="en-US" dirty="0">
                <a:solidFill>
                  <a:prstClr val="white">
                    <a:lumMod val="65000"/>
                  </a:prstClr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704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55879" y="2507376"/>
            <a:ext cx="861966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800" dirty="0" smtClean="0">
                <a:solidFill>
                  <a:srgbClr val="292934"/>
                </a:solidFill>
                <a:latin typeface="Arial"/>
                <a:ea typeface="华文新魏" panose="02010800040101010101" pitchFamily="2" charset="-122"/>
                <a:cs typeface="Arial"/>
              </a:rPr>
              <a:t>Thanks for your attention!</a:t>
            </a:r>
            <a:endParaRPr kumimoji="1" lang="zh-CN" altLang="en-US" sz="5800" dirty="0">
              <a:solidFill>
                <a:srgbClr val="292934"/>
              </a:solidFill>
              <a:latin typeface="Arial"/>
              <a:ea typeface="华文新魏" panose="02010800040101010101" pitchFamily="2" charset="-122"/>
              <a:cs typeface="Arial"/>
            </a:endParaRPr>
          </a:p>
        </p:txBody>
      </p:sp>
      <p:sp>
        <p:nvSpPr>
          <p:cNvPr id="3" name="Text Box 5121"/>
          <p:cNvSpPr txBox="1">
            <a:spLocks noChangeArrowheads="1"/>
          </p:cNvSpPr>
          <p:nvPr/>
        </p:nvSpPr>
        <p:spPr bwMode="auto">
          <a:xfrm>
            <a:off x="9804401" y="6367997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FZShuSong-Z01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9pPr>
          </a:lstStyle>
          <a:p>
            <a:pPr algn="r"/>
            <a:fld id="{BA2E9193-7EAA-4BFA-92EE-F985BB935893}" type="slidenum">
              <a:rPr lang="en-US" altLang="en-US" sz="1200" smtClean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23</a:t>
            </a:fld>
            <a:endParaRPr lang="en-US" altLang="en-US" sz="1200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154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79643" y="2881624"/>
            <a:ext cx="4895892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800" dirty="0" smtClean="0">
                <a:solidFill>
                  <a:srgbClr val="292934"/>
                </a:solidFill>
                <a:latin typeface="Arial"/>
                <a:ea typeface="华文新魏" panose="02010800040101010101" pitchFamily="2" charset="-122"/>
                <a:cs typeface="Arial"/>
              </a:rPr>
              <a:t>Backup Slides</a:t>
            </a:r>
            <a:endParaRPr kumimoji="1" lang="zh-CN" altLang="en-US" sz="5800" dirty="0">
              <a:solidFill>
                <a:srgbClr val="292934"/>
              </a:solidFill>
              <a:latin typeface="Arial"/>
              <a:ea typeface="华文新魏" panose="02010800040101010101" pitchFamily="2" charset="-122"/>
              <a:cs typeface="Arial"/>
            </a:endParaRPr>
          </a:p>
        </p:txBody>
      </p:sp>
      <p:sp>
        <p:nvSpPr>
          <p:cNvPr id="3" name="Text Box 5121"/>
          <p:cNvSpPr txBox="1">
            <a:spLocks noChangeArrowheads="1"/>
          </p:cNvSpPr>
          <p:nvPr/>
        </p:nvSpPr>
        <p:spPr bwMode="auto">
          <a:xfrm>
            <a:off x="9804401" y="6367997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FZShuSong-Z01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9pPr>
          </a:lstStyle>
          <a:p>
            <a:pPr algn="r"/>
            <a:fld id="{BA2E9193-7EAA-4BFA-92EE-F985BB935893}" type="slidenum">
              <a:rPr lang="en-US" altLang="en-US" sz="1200" smtClean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24</a:t>
            </a:fld>
            <a:endParaRPr lang="en-US" altLang="en-US" sz="1200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738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272112" y="496150"/>
            <a:ext cx="5109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Mass Scales of m</a:t>
            </a:r>
            <a:r>
              <a:rPr kumimoji="1" lang="en-US" altLang="zh-CN" sz="2400" baseline="-250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N</a:t>
            </a:r>
            <a:endParaRPr kumimoji="1" lang="zh-CN" altLang="en-US" sz="2400" baseline="-25000" dirty="0">
              <a:solidFill>
                <a:prstClr val="black"/>
              </a:solidFill>
              <a:latin typeface="Arial"/>
              <a:ea typeface="宋体" panose="02010600030101010101" pitchFamily="2" charset="-122"/>
              <a:cs typeface="Arial"/>
            </a:endParaRPr>
          </a:p>
        </p:txBody>
      </p:sp>
      <p:cxnSp>
        <p:nvCxnSpPr>
          <p:cNvPr id="7" name="直线箭头连接符 6"/>
          <p:cNvCxnSpPr>
            <a:endCxn id="10" idx="2"/>
          </p:cNvCxnSpPr>
          <p:nvPr/>
        </p:nvCxnSpPr>
        <p:spPr>
          <a:xfrm flipV="1">
            <a:off x="2807617" y="1368185"/>
            <a:ext cx="5870" cy="49474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569445" y="998853"/>
            <a:ext cx="488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m</a:t>
            </a:r>
            <a:r>
              <a:rPr lang="en-US" altLang="zh-CN" baseline="-250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N</a:t>
            </a:r>
            <a:endParaRPr lang="zh-CN" altLang="en-US" baseline="-25000" dirty="0">
              <a:solidFill>
                <a:prstClr val="black"/>
              </a:solidFill>
              <a:latin typeface="News Gothic MT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108386" y="1747408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GUT</a:t>
            </a:r>
            <a:endParaRPr lang="zh-CN" altLang="en-US" baseline="-25000" dirty="0">
              <a:solidFill>
                <a:prstClr val="black"/>
              </a:solidFill>
              <a:latin typeface="News Gothic MT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202969" y="3284275"/>
            <a:ext cx="582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TeV</a:t>
            </a:r>
            <a:endParaRPr lang="zh-CN" altLang="en-US" baseline="-25000" dirty="0">
              <a:solidFill>
                <a:prstClr val="black"/>
              </a:solidFill>
              <a:latin typeface="News Gothic MT"/>
              <a:ea typeface="宋体" panose="0201060003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166201" y="4098665"/>
            <a:ext cx="646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GeV</a:t>
            </a:r>
            <a:endParaRPr lang="zh-CN" altLang="en-US" baseline="-25000" dirty="0">
              <a:solidFill>
                <a:prstClr val="black"/>
              </a:solidFill>
              <a:latin typeface="News Gothic MT"/>
              <a:ea typeface="宋体" panose="0201060003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183482" y="4899545"/>
            <a:ext cx="620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KeV</a:t>
            </a:r>
            <a:endParaRPr lang="zh-CN" altLang="en-US" baseline="-25000" dirty="0">
              <a:solidFill>
                <a:prstClr val="black"/>
              </a:solidFill>
              <a:latin typeface="News Gothic MT"/>
              <a:ea typeface="宋体" panose="0201060003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336923" y="5759027"/>
            <a:ext cx="467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eV</a:t>
            </a:r>
            <a:endParaRPr lang="zh-CN" altLang="en-US" baseline="-25000" dirty="0">
              <a:solidFill>
                <a:prstClr val="black"/>
              </a:solidFill>
              <a:latin typeface="News Gothic MT"/>
              <a:ea typeface="宋体" panose="0201060003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409542" y="1204162"/>
            <a:ext cx="3347002" cy="1477328"/>
          </a:xfrm>
          <a:prstGeom prst="rect">
            <a:avLst/>
          </a:prstGeom>
          <a:ln>
            <a:solidFill>
              <a:srgbClr val="3E893E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Original Seesaw</a:t>
            </a:r>
          </a:p>
          <a:p>
            <a:r>
              <a:rPr lang="en-US" altLang="zh-CN" dirty="0">
                <a:solidFill>
                  <a:prstClr val="black"/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Fits well with GUTs</a:t>
            </a:r>
          </a:p>
          <a:p>
            <a:r>
              <a:rPr lang="en-US" altLang="zh-CN" dirty="0">
                <a:solidFill>
                  <a:prstClr val="black"/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Elegantly explains m</a:t>
            </a:r>
            <a:r>
              <a:rPr lang="en-US" altLang="zh-CN" baseline="-250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ν</a:t>
            </a:r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 </a:t>
            </a:r>
          </a:p>
          <a:p>
            <a:r>
              <a:rPr lang="en-US" altLang="zh-CN" dirty="0">
                <a:solidFill>
                  <a:prstClr val="black"/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Leptogenesis</a:t>
            </a:r>
          </a:p>
          <a:p>
            <a:r>
              <a:rPr lang="en-US" altLang="zh-CN" dirty="0">
                <a:solidFill>
                  <a:srgbClr val="000000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</a:t>
            </a:r>
            <a:r>
              <a:rPr lang="en-US" altLang="zh-CN" dirty="0">
                <a:solidFill>
                  <a:srgbClr val="FF0000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Arial"/>
                <a:ea typeface="宋体" panose="02010600030101010101" pitchFamily="2" charset="-122"/>
                <a:cs typeface="Arial"/>
              </a:rPr>
              <a:t>Hard to test experimentally !</a:t>
            </a:r>
            <a:endParaRPr lang="zh-CN" altLang="en-US" dirty="0">
              <a:solidFill>
                <a:srgbClr val="FF0000"/>
              </a:solidFill>
              <a:latin typeface="Arial"/>
              <a:ea typeface="宋体" panose="02010600030101010101" pitchFamily="2" charset="-122"/>
              <a:cs typeface="Arial"/>
            </a:endParaRPr>
          </a:p>
        </p:txBody>
      </p:sp>
      <p:cxnSp>
        <p:nvCxnSpPr>
          <p:cNvPr id="26" name="直线箭头连接符 25"/>
          <p:cNvCxnSpPr>
            <a:stCxn id="24" idx="1"/>
            <a:endCxn id="13" idx="3"/>
          </p:cNvCxnSpPr>
          <p:nvPr/>
        </p:nvCxnSpPr>
        <p:spPr>
          <a:xfrm flipH="1" flipV="1">
            <a:off x="2780364" y="1932074"/>
            <a:ext cx="629178" cy="107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396031" y="2884140"/>
            <a:ext cx="3192363" cy="923330"/>
          </a:xfrm>
          <a:prstGeom prst="rect">
            <a:avLst/>
          </a:prstGeom>
          <a:ln>
            <a:solidFill>
              <a:srgbClr val="3E893E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 Inverse &amp; Loop-induced SS</a:t>
            </a:r>
          </a:p>
          <a:p>
            <a:r>
              <a:rPr lang="en-US" altLang="zh-CN" dirty="0">
                <a:solidFill>
                  <a:prstClr val="black"/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 Leptogenesis</a:t>
            </a:r>
          </a:p>
          <a:p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 </a:t>
            </a:r>
            <a:r>
              <a:rPr lang="en-US" altLang="zh-CN" dirty="0">
                <a:solidFill>
                  <a:srgbClr val="FF0000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Testable at the LHC !</a:t>
            </a:r>
            <a:endParaRPr lang="zh-CN" altLang="en-US" dirty="0">
              <a:solidFill>
                <a:srgbClr val="FF0000"/>
              </a:solidFill>
              <a:latin typeface="Arial"/>
              <a:ea typeface="宋体" panose="02010600030101010101" pitchFamily="2" charset="-122"/>
              <a:cs typeface="Arial"/>
            </a:endParaRPr>
          </a:p>
        </p:txBody>
      </p:sp>
      <p:cxnSp>
        <p:nvCxnSpPr>
          <p:cNvPr id="28" name="直线箭头连接符 27"/>
          <p:cNvCxnSpPr>
            <a:stCxn id="27" idx="1"/>
            <a:endCxn id="14" idx="3"/>
          </p:cNvCxnSpPr>
          <p:nvPr/>
        </p:nvCxnSpPr>
        <p:spPr>
          <a:xfrm flipH="1">
            <a:off x="2785394" y="3345805"/>
            <a:ext cx="610637" cy="1231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6837107" y="4157870"/>
            <a:ext cx="3657184" cy="923330"/>
          </a:xfrm>
          <a:prstGeom prst="rect">
            <a:avLst/>
          </a:prstGeom>
          <a:ln>
            <a:solidFill>
              <a:srgbClr val="3E893E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νMSM (Neutrino Minimal SM)</a:t>
            </a:r>
          </a:p>
          <a:p>
            <a:r>
              <a:rPr lang="en-US" altLang="zh-CN" dirty="0">
                <a:solidFill>
                  <a:prstClr val="black"/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 EW precisions, 0</a:t>
            </a:r>
            <a:r>
              <a:rPr lang="en-US" altLang="zh-CN" i="1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ν</a:t>
            </a:r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ββ, </a:t>
            </a:r>
            <a:r>
              <a:rPr lang="en-US" altLang="zh-CN" dirty="0" err="1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Leptogen</a:t>
            </a:r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.</a:t>
            </a:r>
          </a:p>
          <a:p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 </a:t>
            </a:r>
            <a:r>
              <a:rPr lang="en-US" altLang="zh-CN" dirty="0">
                <a:solidFill>
                  <a:srgbClr val="FF0000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Fine-tuned model but testable !</a:t>
            </a:r>
            <a:endParaRPr lang="zh-CN" altLang="en-US" dirty="0">
              <a:solidFill>
                <a:srgbClr val="FF0000"/>
              </a:solidFill>
              <a:latin typeface="Arial"/>
              <a:ea typeface="宋体" panose="02010600030101010101" pitchFamily="2" charset="-122"/>
              <a:cs typeface="Arial"/>
            </a:endParaRPr>
          </a:p>
        </p:txBody>
      </p:sp>
      <p:cxnSp>
        <p:nvCxnSpPr>
          <p:cNvPr id="31" name="直线箭头连接符 30"/>
          <p:cNvCxnSpPr>
            <a:stCxn id="30" idx="1"/>
            <a:endCxn id="44" idx="2"/>
          </p:cNvCxnSpPr>
          <p:nvPr/>
        </p:nvCxnSpPr>
        <p:spPr>
          <a:xfrm flipH="1" flipV="1">
            <a:off x="3057529" y="4463707"/>
            <a:ext cx="3779578" cy="1558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3409542" y="4913056"/>
            <a:ext cx="3345424" cy="646331"/>
          </a:xfrm>
          <a:prstGeom prst="rect">
            <a:avLst/>
          </a:prstGeom>
          <a:ln>
            <a:solidFill>
              <a:srgbClr val="3E893E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DM candidate (warm or cold)</a:t>
            </a:r>
          </a:p>
          <a:p>
            <a:r>
              <a:rPr lang="en-US" altLang="zh-CN" dirty="0">
                <a:solidFill>
                  <a:prstClr val="black"/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X-ray bound (3.5 KeV line)</a:t>
            </a:r>
            <a:endParaRPr lang="zh-CN" altLang="en-US" dirty="0">
              <a:solidFill>
                <a:prstClr val="black"/>
              </a:solidFill>
              <a:latin typeface="Arial"/>
              <a:ea typeface="宋体" panose="02010600030101010101" pitchFamily="2" charset="-122"/>
              <a:cs typeface="Arial"/>
            </a:endParaRPr>
          </a:p>
        </p:txBody>
      </p:sp>
      <p:cxnSp>
        <p:nvCxnSpPr>
          <p:cNvPr id="34" name="直线箭头连接符 33"/>
          <p:cNvCxnSpPr>
            <a:stCxn id="33" idx="1"/>
            <a:endCxn id="21" idx="3"/>
          </p:cNvCxnSpPr>
          <p:nvPr/>
        </p:nvCxnSpPr>
        <p:spPr>
          <a:xfrm flipH="1" flipV="1">
            <a:off x="2804452" y="5084211"/>
            <a:ext cx="605090" cy="1520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>
            <a:endCxn id="22" idx="3"/>
          </p:cNvCxnSpPr>
          <p:nvPr/>
        </p:nvCxnSpPr>
        <p:spPr>
          <a:xfrm flipH="1" flipV="1">
            <a:off x="2803930" y="5943694"/>
            <a:ext cx="592101" cy="2769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右中括号 43"/>
          <p:cNvSpPr/>
          <p:nvPr/>
        </p:nvSpPr>
        <p:spPr>
          <a:xfrm>
            <a:off x="2807617" y="3937927"/>
            <a:ext cx="249912" cy="1051560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black"/>
              </a:solidFill>
              <a:latin typeface="News Gothic MT"/>
              <a:ea typeface="宋体" panose="0201060003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396031" y="5759027"/>
            <a:ext cx="5160387" cy="923330"/>
          </a:xfrm>
          <a:prstGeom prst="rect">
            <a:avLst/>
          </a:prstGeom>
          <a:ln>
            <a:solidFill>
              <a:srgbClr val="3E893E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neutrino oscillation &amp; reactor/gallium anomaly</a:t>
            </a:r>
          </a:p>
          <a:p>
            <a:r>
              <a:rPr lang="en-US" altLang="zh-CN" dirty="0">
                <a:solidFill>
                  <a:prstClr val="black"/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dark radiation</a:t>
            </a:r>
          </a:p>
          <a:p>
            <a:r>
              <a:rPr lang="en-US" altLang="zh-CN" dirty="0">
                <a:solidFill>
                  <a:prstClr val="black"/>
                </a:solidFill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 explain N</a:t>
            </a:r>
            <a:r>
              <a:rPr lang="en-US" altLang="zh-CN" baseline="-250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eff</a:t>
            </a:r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 &gt; 3</a:t>
            </a:r>
            <a:endParaRPr lang="zh-CN" altLang="en-US" dirty="0">
              <a:solidFill>
                <a:prstClr val="black"/>
              </a:solidFill>
              <a:latin typeface="Arial"/>
              <a:ea typeface="宋体" panose="02010600030101010101" pitchFamily="2" charset="-122"/>
              <a:cs typeface="Arial"/>
            </a:endParaRPr>
          </a:p>
        </p:txBody>
      </p:sp>
      <p:sp>
        <p:nvSpPr>
          <p:cNvPr id="23" name="Text Box 5121"/>
          <p:cNvSpPr txBox="1">
            <a:spLocks noChangeArrowheads="1"/>
          </p:cNvSpPr>
          <p:nvPr/>
        </p:nvSpPr>
        <p:spPr bwMode="auto">
          <a:xfrm>
            <a:off x="9804401" y="6367997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FZShuSong-Z01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9pPr>
          </a:lstStyle>
          <a:p>
            <a:pPr algn="r"/>
            <a:fld id="{BA2E9193-7EAA-4BFA-92EE-F985BB935893}" type="slidenum">
              <a:rPr lang="en-US" altLang="en-US" sz="1200" smtClean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25</a:t>
            </a:fld>
            <a:endParaRPr lang="en-US" altLang="en-US" sz="1200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449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15238" y="382563"/>
            <a:ext cx="5560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Global Constraints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Arial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33396" y="874880"/>
            <a:ext cx="50585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from [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Deppisch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,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Dev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 and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Pilaftsis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, New J. Phys. 17 (2015) 085019]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Times New Roman"/>
            </a:endParaRPr>
          </a:p>
        </p:txBody>
      </p:sp>
      <p:pic>
        <p:nvPicPr>
          <p:cNvPr id="18" name="图片 1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89852" y="1209496"/>
            <a:ext cx="9720000" cy="55080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8738805" y="900841"/>
            <a:ext cx="19014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m</a:t>
            </a:r>
            <a:r>
              <a:rPr kumimoji="0" lang="en-US" altLang="zh-CN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N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: 0.1 ~ 500 GeV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Arial"/>
            </a:endParaRPr>
          </a:p>
        </p:txBody>
      </p:sp>
      <p:sp>
        <p:nvSpPr>
          <p:cNvPr id="20" name="Text Box 5121"/>
          <p:cNvSpPr txBox="1">
            <a:spLocks noChangeArrowheads="1"/>
          </p:cNvSpPr>
          <p:nvPr/>
        </p:nvSpPr>
        <p:spPr bwMode="auto">
          <a:xfrm>
            <a:off x="9804401" y="6367997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FZShuSong-Z01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9pPr>
          </a:lstStyle>
          <a:p>
            <a:pPr algn="r"/>
            <a:fld id="{03A90E53-C1D7-4F1B-AEA1-C5D0853A5FA6}" type="slidenum">
              <a:rPr lang="en-US" altLang="en-US" sz="1200" smtClean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26</a:t>
            </a:fld>
            <a:endParaRPr lang="en-US" altLang="en-US" sz="1200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6999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764648" y="851722"/>
            <a:ext cx="6002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prstClr val="black"/>
                </a:solidFill>
                <a:latin typeface="Times New Roman"/>
                <a:ea typeface="华文新魏" panose="02010800040101010101" pitchFamily="2" charset="-122"/>
                <a:cs typeface="Times New Roman"/>
              </a:rPr>
              <a:t>from [S. </a:t>
            </a:r>
            <a:r>
              <a:rPr kumimoji="1" lang="en-US" altLang="zh-CN" dirty="0" err="1">
                <a:solidFill>
                  <a:prstClr val="black"/>
                </a:solidFill>
                <a:latin typeface="Times New Roman"/>
                <a:ea typeface="华文新魏" panose="02010800040101010101" pitchFamily="2" charset="-122"/>
                <a:cs typeface="Times New Roman"/>
              </a:rPr>
              <a:t>Antusch</a:t>
            </a:r>
            <a:r>
              <a:rPr kumimoji="1" lang="en-US" altLang="zh-CN" dirty="0">
                <a:solidFill>
                  <a:prstClr val="black"/>
                </a:solidFill>
                <a:latin typeface="Times New Roman"/>
                <a:ea typeface="华文新魏" panose="02010800040101010101" pitchFamily="2" charset="-122"/>
                <a:cs typeface="Times New Roman"/>
              </a:rPr>
              <a:t>, E. </a:t>
            </a:r>
            <a:r>
              <a:rPr kumimoji="1" lang="en-US" altLang="zh-CN" dirty="0" err="1">
                <a:solidFill>
                  <a:prstClr val="black"/>
                </a:solidFill>
                <a:latin typeface="Times New Roman"/>
                <a:ea typeface="华文新魏" panose="02010800040101010101" pitchFamily="2" charset="-122"/>
                <a:cs typeface="Times New Roman"/>
              </a:rPr>
              <a:t>Cazzato</a:t>
            </a:r>
            <a:r>
              <a:rPr kumimoji="1" lang="en-US" altLang="zh-CN" dirty="0">
                <a:solidFill>
                  <a:prstClr val="black"/>
                </a:solidFill>
                <a:latin typeface="Times New Roman"/>
                <a:ea typeface="华文新魏" panose="02010800040101010101" pitchFamily="2" charset="-122"/>
                <a:cs typeface="Times New Roman"/>
              </a:rPr>
              <a:t>, O. Fischer, </a:t>
            </a:r>
            <a:r>
              <a:rPr kumimoji="1" lang="en-US" altLang="zh-CN" dirty="0" err="1">
                <a:solidFill>
                  <a:prstClr val="black"/>
                </a:solidFill>
                <a:latin typeface="Times New Roman"/>
                <a:ea typeface="华文新魏" panose="02010800040101010101" pitchFamily="2" charset="-122"/>
                <a:cs typeface="Times New Roman"/>
              </a:rPr>
              <a:t>hep-ph</a:t>
            </a:r>
            <a:r>
              <a:rPr kumimoji="1" lang="en-US" altLang="zh-CN" dirty="0">
                <a:solidFill>
                  <a:prstClr val="black"/>
                </a:solidFill>
                <a:latin typeface="Times New Roman"/>
                <a:ea typeface="华文新魏" panose="02010800040101010101" pitchFamily="2" charset="-122"/>
                <a:cs typeface="Times New Roman"/>
              </a:rPr>
              <a:t>/1612.02728 ]</a:t>
            </a:r>
            <a:endParaRPr kumimoji="1" lang="zh-CN" altLang="en-US" dirty="0">
              <a:solidFill>
                <a:prstClr val="black"/>
              </a:solidFill>
              <a:latin typeface="Times New Roman"/>
              <a:ea typeface="华文新魏" panose="02010800040101010101" pitchFamily="2" charset="-122"/>
              <a:cs typeface="Times New Roman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648" y="1600199"/>
            <a:ext cx="7349470" cy="4687604"/>
          </a:xfrm>
          <a:prstGeom prst="rect">
            <a:avLst/>
          </a:prstGeom>
        </p:spPr>
      </p:pic>
      <p:sp>
        <p:nvSpPr>
          <p:cNvPr id="6" name="Text Box 5121"/>
          <p:cNvSpPr txBox="1">
            <a:spLocks noChangeArrowheads="1"/>
          </p:cNvSpPr>
          <p:nvPr/>
        </p:nvSpPr>
        <p:spPr bwMode="auto">
          <a:xfrm>
            <a:off x="9804401" y="6367997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FZShuSong-Z01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9pPr>
          </a:lstStyle>
          <a:p>
            <a:pPr algn="r"/>
            <a:fld id="{BA2E9193-7EAA-4BFA-92EE-F985BB935893}" type="slidenum">
              <a:rPr lang="en-US" altLang="en-US" sz="1200" smtClean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27</a:t>
            </a:fld>
            <a:endParaRPr lang="en-US" altLang="en-US" sz="1200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71099" y="280498"/>
            <a:ext cx="38595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Limits at Different Colliders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78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fig_mN20_dPhiMetMu_LNC_vs_LNV_restN_simulation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726" y="1568739"/>
            <a:ext cx="4207494" cy="3137903"/>
          </a:xfrm>
          <a:prstGeom prst="rect">
            <a:avLst/>
          </a:prstGeom>
        </p:spPr>
      </p:pic>
      <p:pic>
        <p:nvPicPr>
          <p:cNvPr id="6" name="图片 5" descr="fig_mN20_dPhiMetMu_LNC_vs_LNV_restN_theoretic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726" y="1457377"/>
            <a:ext cx="4572000" cy="303976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798639" y="1521897"/>
            <a:ext cx="153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m</a:t>
            </a:r>
            <a:r>
              <a:rPr lang="en-US" altLang="zh-CN" baseline="-250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N</a:t>
            </a:r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 = 20 GeV</a:t>
            </a:r>
            <a:endParaRPr lang="zh-CN" altLang="en-US" dirty="0">
              <a:solidFill>
                <a:prstClr val="black"/>
              </a:solidFill>
              <a:latin typeface="Arial"/>
              <a:ea typeface="宋体" panose="02010600030101010101" pitchFamily="2" charset="-122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303726" y="1198185"/>
            <a:ext cx="1262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Simulation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1727" y="4867581"/>
            <a:ext cx="6882953" cy="27432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864904" y="1152565"/>
            <a:ext cx="2481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Theoretical calculation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151159" y="256401"/>
            <a:ext cx="370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Calculation vs. Simulation</a:t>
            </a:r>
          </a:p>
        </p:txBody>
      </p:sp>
      <p:sp>
        <p:nvSpPr>
          <p:cNvPr id="3" name="矩形 2"/>
          <p:cNvSpPr/>
          <p:nvPr/>
        </p:nvSpPr>
        <p:spPr>
          <a:xfrm>
            <a:off x="1731727" y="5282723"/>
            <a:ext cx="56044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 Distributions are verified by theoretical calculation </a:t>
            </a:r>
          </a:p>
          <a:p>
            <a:r>
              <a:rPr kumimoji="1"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     to make sure it is </a:t>
            </a:r>
            <a:r>
              <a:rPr kumimoji="1" lang="en-US" altLang="zh-CN" dirty="0">
                <a:solidFill>
                  <a:srgbClr val="FF0000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not just fluctuations</a:t>
            </a:r>
            <a:r>
              <a:rPr kumimoji="1"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.</a:t>
            </a:r>
            <a:endParaRPr lang="zh-CN" altLang="en-US" dirty="0">
              <a:solidFill>
                <a:prstClr val="black"/>
              </a:solidFill>
              <a:latin typeface="News Gothic MT"/>
              <a:ea typeface="宋体" panose="02010600030101010101" pitchFamily="2" charset="-122"/>
            </a:endParaRPr>
          </a:p>
        </p:txBody>
      </p:sp>
      <p:sp>
        <p:nvSpPr>
          <p:cNvPr id="16" name="Text Box 5121"/>
          <p:cNvSpPr txBox="1">
            <a:spLocks noChangeArrowheads="1"/>
          </p:cNvSpPr>
          <p:nvPr/>
        </p:nvSpPr>
        <p:spPr bwMode="auto">
          <a:xfrm>
            <a:off x="9804401" y="6367997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FZShuSong-Z01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9pPr>
          </a:lstStyle>
          <a:p>
            <a:pPr algn="r"/>
            <a:fld id="{BA2E9193-7EAA-4BFA-92EE-F985BB935893}" type="slidenum">
              <a:rPr lang="en-US" altLang="en-US" sz="1200" smtClean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28</a:t>
            </a:fld>
            <a:endParaRPr lang="en-US" altLang="en-US" sz="1200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063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871099" y="490048"/>
            <a:ext cx="3591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Cut flow table at HL-LHC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78465" y="1332655"/>
                <a:ext cx="758630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# of events for signal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𝑙𝑁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&amp; background, with </a:t>
                </a:r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lum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. =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3 ab</a:t>
                </a:r>
                <a:r>
                  <a:rPr lang="en-US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65" y="1332655"/>
                <a:ext cx="7586305" cy="369332"/>
              </a:xfrm>
              <a:prstGeom prst="rect">
                <a:avLst/>
              </a:prstGeom>
              <a:blipFill>
                <a:blip r:embed="rId2"/>
                <a:stretch>
                  <a:fillRect l="-64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65" y="1801576"/>
            <a:ext cx="10925536" cy="3666559"/>
          </a:xfrm>
          <a:prstGeom prst="rect">
            <a:avLst/>
          </a:prstGeom>
        </p:spPr>
      </p:pic>
      <p:sp>
        <p:nvSpPr>
          <p:cNvPr id="8" name="Text Box 5121"/>
          <p:cNvSpPr txBox="1">
            <a:spLocks noChangeArrowheads="1"/>
          </p:cNvSpPr>
          <p:nvPr/>
        </p:nvSpPr>
        <p:spPr bwMode="auto">
          <a:xfrm>
            <a:off x="9804401" y="6367997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FZShuSong-Z01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9pPr>
          </a:lstStyle>
          <a:p>
            <a:pPr algn="r"/>
            <a:fld id="{BA2E9193-7EAA-4BFA-92EE-F985BB935893}" type="slidenum">
              <a:rPr lang="en-US" altLang="en-US" sz="1200" smtClean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29</a:t>
            </a:fld>
            <a:endParaRPr lang="en-US" altLang="en-US" sz="1200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337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34801" y="506596"/>
            <a:ext cx="6518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Sterile Neutrino Productions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@ pp Colliders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Arial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3046" y="1345808"/>
            <a:ext cx="2082800" cy="13716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744" y="3926929"/>
            <a:ext cx="2133600" cy="13716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20" name="矩形 19"/>
          <p:cNvSpPr/>
          <p:nvPr/>
        </p:nvSpPr>
        <p:spPr>
          <a:xfrm>
            <a:off x="1396648" y="5386528"/>
            <a:ext cx="28508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Mostly studied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(important for m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 &lt; 1 TeV)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Arial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/>
          <a:srcRect t="14248"/>
          <a:stretch/>
        </p:blipFill>
        <p:spPr>
          <a:xfrm>
            <a:off x="7203046" y="4260501"/>
            <a:ext cx="2235200" cy="1132598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7040118" y="5644965"/>
            <a:ext cx="3364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More important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for m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 &gt; 1 TeV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Arial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1990" y="1641114"/>
            <a:ext cx="1943100" cy="698500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1390203" y="2635481"/>
            <a:ext cx="39914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almost unobserved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(</a:t>
            </a:r>
            <a:r>
              <a:rPr kumimoji="0" lang="en-US" altLang="zh-CN" sz="1800" b="0" i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l</a:t>
            </a:r>
            <a:r>
              <a:rPr kumimoji="0" lang="en-US" altLang="zh-CN" sz="1800" b="0" i="0" u="none" strike="noStrike" kern="1200" cap="none" spc="0" normalizeH="0" baseline="3000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+</a:t>
            </a:r>
            <a:r>
              <a:rPr kumimoji="0" lang="en-US" altLang="zh-CN" sz="1800" b="0" i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l</a:t>
            </a:r>
            <a:r>
              <a:rPr kumimoji="0" lang="en-US" altLang="zh-CN" sz="1800" b="0" i="0" u="none" strike="noStrike" kern="1200" cap="none" spc="0" normalizeH="0" baseline="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-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or 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l</a:t>
            </a:r>
            <a:r>
              <a:rPr kumimoji="0" lang="en-US" altLang="zh-CN" sz="1800" b="0" i="0" u="none" strike="noStrike" kern="1200" cap="none" spc="0" normalizeH="0" baseline="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±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+MET suffer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from huge BG)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045402" y="2902074"/>
            <a:ext cx="3200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(no resonance enhancement)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Arial"/>
            </a:endParaRPr>
          </a:p>
        </p:txBody>
      </p:sp>
      <p:sp>
        <p:nvSpPr>
          <p:cNvPr id="23" name="Text Box 5121"/>
          <p:cNvSpPr txBox="1">
            <a:spLocks noChangeArrowheads="1"/>
          </p:cNvSpPr>
          <p:nvPr/>
        </p:nvSpPr>
        <p:spPr bwMode="auto">
          <a:xfrm>
            <a:off x="11229975" y="6367997"/>
            <a:ext cx="73573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FZShuSong-Z01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9pPr>
          </a:lstStyle>
          <a:p>
            <a:pPr algn="r"/>
            <a:fld id="{E6332D28-996B-4490-9BEF-4DBDAA662E7F}" type="slidenum">
              <a:rPr lang="en-US" altLang="en-US" sz="1200" smtClean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3</a:t>
            </a:fld>
            <a:r>
              <a:rPr lang="en-US" altLang="en-US" sz="1200" dirty="0" smtClean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/ 22</a:t>
            </a:r>
            <a:endParaRPr lang="en-US" altLang="en-US" sz="1200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357" y="-23715"/>
            <a:ext cx="12184643" cy="399648"/>
            <a:chOff x="7357" y="-23715"/>
            <a:chExt cx="12184643" cy="399648"/>
          </a:xfrm>
        </p:grpSpPr>
        <p:grpSp>
          <p:nvGrpSpPr>
            <p:cNvPr id="33" name="组合 32"/>
            <p:cNvGrpSpPr/>
            <p:nvPr/>
          </p:nvGrpSpPr>
          <p:grpSpPr>
            <a:xfrm>
              <a:off x="7357" y="-13376"/>
              <a:ext cx="12184643" cy="389309"/>
              <a:chOff x="7357" y="-13376"/>
              <a:chExt cx="12184643" cy="389309"/>
            </a:xfrm>
          </p:grpSpPr>
          <p:sp>
            <p:nvSpPr>
              <p:cNvPr id="34" name="箭头: V 形 7">
                <a:extLst>
                  <a:ext uri="{FF2B5EF4-FFF2-40B4-BE49-F238E27FC236}">
                    <a16:creationId xmlns:a16="http://schemas.microsoft.com/office/drawing/2014/main" id="{E5F966FA-0D88-418E-973F-D32D4627C0DC}"/>
                  </a:ext>
                </a:extLst>
              </p:cNvPr>
              <p:cNvSpPr/>
              <p:nvPr/>
            </p:nvSpPr>
            <p:spPr>
              <a:xfrm>
                <a:off x="7357" y="0"/>
                <a:ext cx="2880000" cy="360000"/>
              </a:xfrm>
              <a:prstGeom prst="chevron">
                <a:avLst/>
              </a:prstGeom>
              <a:solidFill>
                <a:srgbClr val="00B05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35" name="箭头: V 形 8">
                <a:extLst>
                  <a:ext uri="{FF2B5EF4-FFF2-40B4-BE49-F238E27FC236}">
                    <a16:creationId xmlns:a16="http://schemas.microsoft.com/office/drawing/2014/main" id="{B075E642-362A-46E2-93F6-3A3D09EB24FD}"/>
                  </a:ext>
                </a:extLst>
              </p:cNvPr>
              <p:cNvSpPr/>
              <p:nvPr/>
            </p:nvSpPr>
            <p:spPr>
              <a:xfrm>
                <a:off x="6748261" y="82"/>
                <a:ext cx="3960000" cy="360000"/>
              </a:xfrm>
              <a:prstGeom prst="chevron">
                <a:avLst/>
              </a:prstGeom>
              <a:solidFill>
                <a:srgbClr val="9BBB59">
                  <a:lumMod val="40000"/>
                  <a:lumOff val="6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36" name="箭头: V 形 9">
                <a:extLst>
                  <a:ext uri="{FF2B5EF4-FFF2-40B4-BE49-F238E27FC236}">
                    <a16:creationId xmlns:a16="http://schemas.microsoft.com/office/drawing/2014/main" id="{B94C5E98-2B53-4C02-9430-BC80A19D2EBA}"/>
                  </a:ext>
                </a:extLst>
              </p:cNvPr>
              <p:cNvSpPr/>
              <p:nvPr/>
            </p:nvSpPr>
            <p:spPr>
              <a:xfrm>
                <a:off x="10752000" y="6601"/>
                <a:ext cx="1440000" cy="360000"/>
              </a:xfrm>
              <a:prstGeom prst="chevron">
                <a:avLst/>
              </a:prstGeom>
              <a:solidFill>
                <a:srgbClr val="9BBB59">
                  <a:lumMod val="40000"/>
                  <a:lumOff val="6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C8E11E7D-1569-449B-8F1B-4E66A9EC0955}"/>
                  </a:ext>
                </a:extLst>
              </p:cNvPr>
              <p:cNvSpPr/>
              <p:nvPr/>
            </p:nvSpPr>
            <p:spPr>
              <a:xfrm>
                <a:off x="10898909" y="6601"/>
                <a:ext cx="11721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Arial" panose="02080604020202020204" charset="0"/>
                    <a:ea typeface="方正书宋_GBK" charset="-122"/>
                  </a:rPr>
                  <a:t>Summary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8BDE2AC-D417-4396-9493-29A490CCB95C}"/>
                  </a:ext>
                </a:extLst>
              </p:cNvPr>
              <p:cNvSpPr/>
              <p:nvPr/>
            </p:nvSpPr>
            <p:spPr>
              <a:xfrm>
                <a:off x="738287" y="-13376"/>
                <a:ext cx="13901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dirty="0" smtClean="0">
                    <a:solidFill>
                      <a:srgbClr val="FFFF00"/>
                    </a:solidFill>
                    <a:latin typeface="Arial" panose="02080604020202020204" charset="0"/>
                    <a:ea typeface="方正书宋_GBK" charset="-122"/>
                    <a:sym typeface="Wingdings" panose="05000000000000000000" pitchFamily="2" charset="2"/>
                  </a:rPr>
                  <a:t>Introduction</a:t>
                </a:r>
                <a:endParaRPr lang="zh-CN" altLang="en-US" i="1" dirty="0">
                  <a:solidFill>
                    <a:srgbClr val="FFFF00"/>
                  </a:solidFill>
                  <a:latin typeface="Arial"/>
                </a:endParaRPr>
              </a:p>
            </p:txBody>
          </p:sp>
          <p:sp>
            <p:nvSpPr>
              <p:cNvPr id="40" name="箭头: V 形 7">
                <a:extLst>
                  <a:ext uri="{FF2B5EF4-FFF2-40B4-BE49-F238E27FC236}">
                    <a16:creationId xmlns:a16="http://schemas.microsoft.com/office/drawing/2014/main" id="{E5F966FA-0D88-418E-973F-D32D4627C0DC}"/>
                  </a:ext>
                </a:extLst>
              </p:cNvPr>
              <p:cNvSpPr/>
              <p:nvPr/>
            </p:nvSpPr>
            <p:spPr>
              <a:xfrm>
                <a:off x="2920538" y="2932"/>
                <a:ext cx="3780000" cy="360000"/>
              </a:xfrm>
              <a:prstGeom prst="chevron">
                <a:avLst/>
              </a:prstGeom>
              <a:solidFill>
                <a:srgbClr val="9BBB59">
                  <a:lumMod val="40000"/>
                  <a:lumOff val="6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D8BDE2AC-D417-4396-9493-29A490CCB95C}"/>
                  </a:ext>
                </a:extLst>
              </p:cNvPr>
              <p:cNvSpPr/>
              <p:nvPr/>
            </p:nvSpPr>
            <p:spPr>
              <a:xfrm>
                <a:off x="3774550" y="-10444"/>
                <a:ext cx="21820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dirty="0">
                    <a:solidFill>
                      <a:prstClr val="white">
                        <a:lumMod val="65000"/>
                      </a:prstClr>
                    </a:solidFill>
                    <a:latin typeface="Arial" panose="02080604020202020204" charset="0"/>
                    <a:ea typeface="方正书宋_GBK" charset="-122"/>
                    <a:sym typeface="Wingdings" panose="05000000000000000000" pitchFamily="2" charset="2"/>
                  </a:rPr>
                  <a:t>3</a:t>
                </a:r>
                <a:r>
                  <a:rPr lang="en-US" altLang="zh-CN" i="1" dirty="0">
                    <a:solidFill>
                      <a:prstClr val="white">
                        <a:lumMod val="65000"/>
                      </a:prstClr>
                    </a:solidFill>
                    <a:latin typeface="Arial" panose="02080604020202020204" charset="0"/>
                    <a:ea typeface="方正书宋_GBK" charset="-122"/>
                    <a:sym typeface="Wingdings" panose="05000000000000000000" pitchFamily="2" charset="2"/>
                  </a:rPr>
                  <a:t>l</a:t>
                </a:r>
                <a:r>
                  <a:rPr lang="en-US" altLang="zh-CN" dirty="0">
                    <a:solidFill>
                      <a:prstClr val="white">
                        <a:lumMod val="65000"/>
                      </a:prstClr>
                    </a:solidFill>
                    <a:latin typeface="Arial" panose="02080604020202020204" charset="0"/>
                    <a:ea typeface="方正书宋_GBK" charset="-122"/>
                    <a:sym typeface="Wingdings" panose="05000000000000000000" pitchFamily="2" charset="2"/>
                  </a:rPr>
                  <a:t>+MET </a:t>
                </a:r>
                <a:r>
                  <a:rPr lang="en-US" altLang="zh-CN" dirty="0" smtClean="0">
                    <a:solidFill>
                      <a:prstClr val="white">
                        <a:lumMod val="65000"/>
                      </a:prstClr>
                    </a:solidFill>
                    <a:latin typeface="Arial" panose="02080604020202020204" charset="0"/>
                    <a:ea typeface="方正书宋_GBK" charset="-122"/>
                    <a:sym typeface="Wingdings" panose="05000000000000000000" pitchFamily="2" charset="2"/>
                  </a:rPr>
                  <a:t>@ HL-LHC</a:t>
                </a:r>
                <a:endParaRPr lang="zh-CN" altLang="en-US" dirty="0">
                  <a:solidFill>
                    <a:prstClr val="white">
                      <a:lumMod val="65000"/>
                    </a:prstClr>
                  </a:solidFill>
                  <a:latin typeface="Arial"/>
                </a:endParaRPr>
              </a:p>
            </p:txBody>
          </p:sp>
        </p:grp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4B8755CC-88D2-498D-A1BC-CD31FD84F9D1}"/>
                </a:ext>
              </a:extLst>
            </p:cNvPr>
            <p:cNvSpPr/>
            <p:nvPr/>
          </p:nvSpPr>
          <p:spPr>
            <a:xfrm>
              <a:off x="6976670" y="-23715"/>
              <a:ext cx="36054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zh-CN" kern="0" dirty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2</a:t>
              </a:r>
              <a:r>
                <a:rPr lang="en-US" altLang="zh-CN" i="1" kern="0" dirty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l</a:t>
              </a:r>
              <a:r>
                <a:rPr lang="en-US" altLang="zh-CN" kern="0" dirty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+2</a:t>
              </a:r>
              <a:r>
                <a:rPr lang="en-US" altLang="zh-CN" i="1" kern="0" dirty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j</a:t>
              </a:r>
              <a:r>
                <a:rPr lang="en-US" altLang="zh-CN" kern="0" dirty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 @ </a:t>
              </a:r>
              <a:r>
                <a:rPr lang="en-US" altLang="zh-CN" kern="0" dirty="0" smtClean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HL-LHC &amp; </a:t>
              </a:r>
              <a:r>
                <a:rPr lang="en-US" altLang="zh-CN" kern="0" dirty="0" err="1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SppC</a:t>
              </a:r>
              <a:r>
                <a:rPr lang="en-US" altLang="zh-CN" kern="0" dirty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/FCC-</a:t>
              </a:r>
              <a:r>
                <a:rPr lang="en-US" altLang="zh-CN" kern="0" dirty="0" err="1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hh</a:t>
              </a:r>
              <a:endParaRPr lang="en-US" altLang="zh-CN" kern="0" dirty="0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803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689409" y="412016"/>
            <a:ext cx="6227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1" lang="en-US" altLang="zh-CN" sz="2400" dirty="0" smtClean="0">
                <a:solidFill>
                  <a:prstClr val="black"/>
                </a:solidFill>
                <a:ea typeface="宋体" panose="02010600030101010101" pitchFamily="2" charset="-122"/>
                <a:cs typeface="Arial"/>
              </a:rPr>
              <a:t>Main Search Channels </a:t>
            </a:r>
            <a:r>
              <a:rPr kumimoji="1" lang="en-US" altLang="zh-CN" sz="2400" dirty="0">
                <a:solidFill>
                  <a:prstClr val="black"/>
                </a:solidFill>
                <a:ea typeface="宋体" panose="02010600030101010101" pitchFamily="2" charset="-122"/>
                <a:cs typeface="Arial"/>
              </a:rPr>
              <a:t>@ pp Colliders</a:t>
            </a:r>
            <a:endParaRPr kumimoji="1" lang="zh-CN" altLang="en-US" sz="2400" dirty="0">
              <a:solidFill>
                <a:prstClr val="black"/>
              </a:solidFill>
              <a:ea typeface="宋体" panose="02010600030101010101" pitchFamily="2" charset="-122"/>
              <a:cs typeface="Arial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622407"/>
              </p:ext>
            </p:extLst>
          </p:nvPr>
        </p:nvGraphicFramePr>
        <p:xfrm>
          <a:off x="6423025" y="2032053"/>
          <a:ext cx="1943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810" name="Equation" r:id="rId3" imgW="1943100" imgH="393700" progId="Equation.DSMT4">
                  <p:embed/>
                </p:oleObj>
              </mc:Choice>
              <mc:Fallback>
                <p:oleObj name="Equation" r:id="rId3" imgW="1943100" imgH="393700" progId="Equation.DSMT4">
                  <p:embed/>
                  <p:pic>
                    <p:nvPicPr>
                      <p:cNvPr id="42" name="对象 4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23025" y="2032053"/>
                        <a:ext cx="19431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4105079"/>
              </p:ext>
            </p:extLst>
          </p:nvPr>
        </p:nvGraphicFramePr>
        <p:xfrm>
          <a:off x="6458960" y="3286739"/>
          <a:ext cx="17272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811" name="Equation" r:id="rId5" imgW="1727200" imgH="355600" progId="Equation.DSMT4">
                  <p:embed/>
                </p:oleObj>
              </mc:Choice>
              <mc:Fallback>
                <p:oleObj name="Equation" r:id="rId5" imgW="1727200" imgH="355600" progId="Equation.DSMT4">
                  <p:embed/>
                  <p:pic>
                    <p:nvPicPr>
                      <p:cNvPr id="43" name="对象 4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58960" y="3286739"/>
                        <a:ext cx="17272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上下箭头 8"/>
          <p:cNvSpPr/>
          <p:nvPr/>
        </p:nvSpPr>
        <p:spPr>
          <a:xfrm>
            <a:off x="7515602" y="2472720"/>
            <a:ext cx="202674" cy="770069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News Gothic MT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610181" y="2664961"/>
            <a:ext cx="1840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distinguishable?</a:t>
            </a:r>
          </a:p>
        </p:txBody>
      </p:sp>
      <p:sp>
        <p:nvSpPr>
          <p:cNvPr id="11" name="矩形 10"/>
          <p:cNvSpPr/>
          <p:nvPr/>
        </p:nvSpPr>
        <p:spPr>
          <a:xfrm>
            <a:off x="8391685" y="3234715"/>
            <a:ext cx="17490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prstClr val="black"/>
                </a:solidFill>
                <a:latin typeface="Times New Roman"/>
                <a:ea typeface="宋体" panose="02010600030101010101" pitchFamily="2" charset="-122"/>
                <a:cs typeface="Times New Roman"/>
              </a:rPr>
              <a:t>[0809.2096, 1509.05981]</a:t>
            </a:r>
          </a:p>
        </p:txBody>
      </p:sp>
      <p:sp>
        <p:nvSpPr>
          <p:cNvPr id="12" name="矩形 11"/>
          <p:cNvSpPr/>
          <p:nvPr/>
        </p:nvSpPr>
        <p:spPr>
          <a:xfrm>
            <a:off x="8337637" y="1582140"/>
            <a:ext cx="17633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prstClr val="black"/>
                </a:solidFill>
                <a:latin typeface="Times New Roman"/>
                <a:ea typeface="宋体" panose="02010600030101010101" pitchFamily="2" charset="-122"/>
                <a:cs typeface="Times New Roman"/>
              </a:rPr>
              <a:t>m</a:t>
            </a:r>
            <a:r>
              <a:rPr lang="en-US" altLang="zh-CN" sz="1200" baseline="-25000" dirty="0">
                <a:solidFill>
                  <a:prstClr val="black"/>
                </a:solidFill>
                <a:latin typeface="Times New Roman"/>
                <a:ea typeface="宋体" panose="02010600030101010101" pitchFamily="2" charset="-122"/>
                <a:cs typeface="Times New Roman"/>
              </a:rPr>
              <a:t>N</a:t>
            </a:r>
            <a:r>
              <a:rPr lang="en-US" altLang="zh-CN" sz="1200" dirty="0">
                <a:solidFill>
                  <a:prstClr val="black"/>
                </a:solidFill>
                <a:latin typeface="Times New Roman"/>
                <a:ea typeface="宋体" panose="02010600030101010101" pitchFamily="2" charset="-122"/>
                <a:cs typeface="Times New Roman"/>
              </a:rPr>
              <a:t> &lt; </a:t>
            </a:r>
            <a:r>
              <a:rPr lang="en-US" altLang="zh-CN" sz="1200" dirty="0" err="1">
                <a:solidFill>
                  <a:prstClr val="black"/>
                </a:solidFill>
                <a:latin typeface="Times New Roman"/>
                <a:ea typeface="宋体" panose="02010600030101010101" pitchFamily="2" charset="-122"/>
                <a:cs typeface="Times New Roman"/>
              </a:rPr>
              <a:t>m</a:t>
            </a:r>
            <a:r>
              <a:rPr lang="en-US" altLang="zh-CN" sz="1200" baseline="-25000" dirty="0" err="1">
                <a:solidFill>
                  <a:prstClr val="black"/>
                </a:solidFill>
                <a:latin typeface="Times New Roman"/>
                <a:ea typeface="宋体" panose="02010600030101010101" pitchFamily="2" charset="-122"/>
                <a:cs typeface="Times New Roman"/>
              </a:rPr>
              <a:t>W</a:t>
            </a:r>
            <a:r>
              <a:rPr lang="en-US" altLang="zh-CN" sz="1200" dirty="0">
                <a:solidFill>
                  <a:prstClr val="black"/>
                </a:solidFill>
                <a:latin typeface="Times New Roman"/>
                <a:ea typeface="宋体" panose="02010600030101010101" pitchFamily="2" charset="-122"/>
                <a:cs typeface="Times New Roman"/>
              </a:rPr>
              <a:t>: [1504.02470]</a:t>
            </a:r>
          </a:p>
          <a:p>
            <a:r>
              <a:rPr lang="en-US" altLang="zh-CN" sz="1200" dirty="0">
                <a:solidFill>
                  <a:prstClr val="black"/>
                </a:solidFill>
                <a:latin typeface="Times New Roman"/>
                <a:ea typeface="宋体" panose="02010600030101010101" pitchFamily="2" charset="-122"/>
                <a:cs typeface="Times New Roman"/>
              </a:rPr>
              <a:t>m</a:t>
            </a:r>
            <a:r>
              <a:rPr lang="en-US" altLang="zh-CN" sz="1200" baseline="-25000" dirty="0">
                <a:solidFill>
                  <a:prstClr val="black"/>
                </a:solidFill>
                <a:latin typeface="Times New Roman"/>
                <a:ea typeface="宋体" panose="02010600030101010101" pitchFamily="2" charset="-122"/>
                <a:cs typeface="Times New Roman"/>
              </a:rPr>
              <a:t>N</a:t>
            </a:r>
            <a:r>
              <a:rPr lang="en-US" altLang="zh-CN" sz="1200" dirty="0">
                <a:solidFill>
                  <a:prstClr val="black"/>
                </a:solidFill>
                <a:latin typeface="Times New Roman"/>
                <a:ea typeface="宋体" panose="02010600030101010101" pitchFamily="2" charset="-122"/>
                <a:cs typeface="Times New Roman"/>
              </a:rPr>
              <a:t> &gt; </a:t>
            </a:r>
            <a:r>
              <a:rPr lang="en-US" altLang="zh-CN" sz="1200" dirty="0" err="1">
                <a:solidFill>
                  <a:prstClr val="black"/>
                </a:solidFill>
                <a:latin typeface="Times New Roman"/>
                <a:ea typeface="宋体" panose="02010600030101010101" pitchFamily="2" charset="-122"/>
                <a:cs typeface="Times New Roman"/>
              </a:rPr>
              <a:t>m</a:t>
            </a:r>
            <a:r>
              <a:rPr lang="en-US" altLang="zh-CN" sz="1200" baseline="-25000" dirty="0" err="1">
                <a:solidFill>
                  <a:prstClr val="black"/>
                </a:solidFill>
                <a:latin typeface="Times New Roman"/>
                <a:ea typeface="宋体" panose="02010600030101010101" pitchFamily="2" charset="-122"/>
                <a:cs typeface="Times New Roman"/>
              </a:rPr>
              <a:t>W</a:t>
            </a:r>
            <a:r>
              <a:rPr lang="en-US" altLang="zh-CN" sz="1200" dirty="0">
                <a:solidFill>
                  <a:prstClr val="black"/>
                </a:solidFill>
                <a:latin typeface="Times New Roman"/>
                <a:ea typeface="宋体" panose="02010600030101010101" pitchFamily="2" charset="-122"/>
                <a:cs typeface="Times New Roman"/>
              </a:rPr>
              <a:t>: [0809.2096,  </a:t>
            </a:r>
          </a:p>
          <a:p>
            <a:r>
              <a:rPr lang="en-US" altLang="zh-CN" sz="1200" dirty="0">
                <a:solidFill>
                  <a:prstClr val="black"/>
                </a:solidFill>
                <a:latin typeface="Times New Roman"/>
                <a:ea typeface="宋体" panose="02010600030101010101" pitchFamily="2" charset="-122"/>
                <a:cs typeface="Times New Roman"/>
              </a:rPr>
              <a:t>0910.2720, 1112.6419 ...]</a:t>
            </a:r>
          </a:p>
        </p:txBody>
      </p:sp>
      <p:sp>
        <p:nvSpPr>
          <p:cNvPr id="13" name="矩形 12"/>
          <p:cNvSpPr/>
          <p:nvPr/>
        </p:nvSpPr>
        <p:spPr>
          <a:xfrm>
            <a:off x="5400493" y="1221701"/>
            <a:ext cx="5059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 better for Majorana or Dirac N with </a:t>
            </a:r>
            <a:r>
              <a:rPr lang="en-US" altLang="zh-CN" dirty="0">
                <a:solidFill>
                  <a:srgbClr val="0000FF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m</a:t>
            </a:r>
            <a:r>
              <a:rPr lang="en-US" altLang="zh-CN" baseline="-25000" dirty="0">
                <a:solidFill>
                  <a:srgbClr val="0000FF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N</a:t>
            </a:r>
            <a:r>
              <a:rPr lang="en-US" altLang="zh-CN" dirty="0">
                <a:solidFill>
                  <a:srgbClr val="0000FF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 &lt; </a:t>
            </a:r>
            <a:r>
              <a:rPr lang="en-US" altLang="zh-CN" dirty="0" err="1">
                <a:solidFill>
                  <a:srgbClr val="0000FF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m</a:t>
            </a:r>
            <a:r>
              <a:rPr lang="en-US" altLang="zh-CN" baseline="-25000" dirty="0" err="1">
                <a:solidFill>
                  <a:srgbClr val="0000FF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W</a:t>
            </a:r>
            <a:r>
              <a:rPr lang="en-US" altLang="zh-CN" dirty="0">
                <a:solidFill>
                  <a:srgbClr val="0000FF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 </a:t>
            </a:r>
            <a:endParaRPr lang="en-US" altLang="zh-CN" dirty="0">
              <a:solidFill>
                <a:srgbClr val="0000FF"/>
              </a:solidFill>
              <a:latin typeface="Arial"/>
              <a:ea typeface="宋体" panose="02010600030101010101" pitchFamily="2" charset="-122"/>
              <a:cs typeface="Arial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7662045" y="2631833"/>
            <a:ext cx="1737360" cy="452091"/>
          </a:xfrm>
          <a:prstGeom prst="ellipse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News Gothic MT"/>
              <a:ea typeface="宋体" panose="0201060003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328301" y="944695"/>
            <a:ext cx="1120820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3</a:t>
            </a:r>
            <a:r>
              <a:rPr lang="en-US" altLang="zh-CN" i="1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l </a:t>
            </a:r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+ MET</a:t>
            </a:r>
          </a:p>
        </p:txBody>
      </p:sp>
      <p:sp>
        <p:nvSpPr>
          <p:cNvPr id="20" name="矩形 19"/>
          <p:cNvSpPr/>
          <p:nvPr/>
        </p:nvSpPr>
        <p:spPr>
          <a:xfrm>
            <a:off x="5655554" y="2020838"/>
            <a:ext cx="689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LNV:</a:t>
            </a:r>
          </a:p>
        </p:txBody>
      </p:sp>
      <p:sp>
        <p:nvSpPr>
          <p:cNvPr id="21" name="矩形 20"/>
          <p:cNvSpPr/>
          <p:nvPr/>
        </p:nvSpPr>
        <p:spPr>
          <a:xfrm>
            <a:off x="5616650" y="3237539"/>
            <a:ext cx="774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 LNC:</a:t>
            </a:r>
            <a:endParaRPr lang="zh-CN" altLang="en-US" dirty="0">
              <a:solidFill>
                <a:prstClr val="black"/>
              </a:solidFill>
              <a:latin typeface="News Gothic MT"/>
              <a:ea typeface="宋体" panose="02010600030101010101" pitchFamily="2" charset="-122"/>
            </a:endParaRPr>
          </a:p>
        </p:txBody>
      </p:sp>
      <p:pic>
        <p:nvPicPr>
          <p:cNvPr id="22" name="图片 21" descr="LNC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01" y="2714877"/>
            <a:ext cx="2630896" cy="1315448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5038769" y="2553523"/>
            <a:ext cx="25961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8000"/>
              </a:buClr>
              <a:buSzPct val="100000"/>
            </a:pPr>
            <a:r>
              <a:rPr kumimoji="1" lang="en-US" altLang="zh-CN" dirty="0">
                <a:solidFill>
                  <a:srgbClr val="FF0000"/>
                </a:solidFill>
                <a:latin typeface="Arial"/>
                <a:ea typeface="Wingdings"/>
                <a:cs typeface="Arial"/>
                <a:sym typeface="Wingdings"/>
              </a:rPr>
              <a:t>non-</a:t>
            </a:r>
            <a:r>
              <a:rPr kumimoji="1" lang="en-US" altLang="zh-CN" dirty="0" err="1">
                <a:solidFill>
                  <a:srgbClr val="FF0000"/>
                </a:solidFill>
                <a:latin typeface="Arial"/>
                <a:ea typeface="Wingdings"/>
                <a:cs typeface="Arial"/>
                <a:sym typeface="Wingdings"/>
              </a:rPr>
              <a:t>trival</a:t>
            </a:r>
            <a:r>
              <a:rPr kumimoji="1" lang="en-US" altLang="zh-CN" dirty="0">
                <a:solidFill>
                  <a:srgbClr val="FF0000"/>
                </a:solidFill>
                <a:latin typeface="Arial"/>
                <a:ea typeface="Wingdings"/>
                <a:cs typeface="Arial"/>
                <a:sym typeface="Wingdings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Arial"/>
                <a:ea typeface="Wingdings"/>
                <a:cs typeface="Arial"/>
                <a:sym typeface="Wingdings"/>
              </a:rPr>
              <a:t></a:t>
            </a:r>
          </a:p>
          <a:p>
            <a:pPr>
              <a:buClr>
                <a:srgbClr val="008000"/>
              </a:buClr>
              <a:buSzPct val="100000"/>
            </a:pPr>
            <a:r>
              <a:rPr kumimoji="1" lang="en-US" altLang="zh-CN" dirty="0">
                <a:solidFill>
                  <a:prstClr val="black"/>
                </a:solidFill>
                <a:latin typeface="Arial"/>
                <a:ea typeface="Wingdings"/>
                <a:cs typeface="Arial"/>
                <a:sym typeface="Wingdings"/>
              </a:rPr>
              <a:t>flavor of </a:t>
            </a:r>
            <a:r>
              <a:rPr kumimoji="1" lang="en-US" altLang="zh-CN" i="1" dirty="0" err="1">
                <a:solidFill>
                  <a:prstClr val="black"/>
                </a:solidFill>
                <a:latin typeface="Arial"/>
                <a:ea typeface="Wingdings"/>
                <a:cs typeface="Arial"/>
                <a:sym typeface="Wingdings"/>
              </a:rPr>
              <a:t>ν</a:t>
            </a:r>
            <a:r>
              <a:rPr kumimoji="1" lang="en-US" altLang="zh-CN" dirty="0">
                <a:solidFill>
                  <a:prstClr val="black"/>
                </a:solidFill>
                <a:latin typeface="Arial"/>
                <a:ea typeface="Wingdings"/>
                <a:cs typeface="Arial"/>
                <a:sym typeface="Wingdings"/>
              </a:rPr>
              <a:t> undetectable</a:t>
            </a:r>
          </a:p>
        </p:txBody>
      </p:sp>
      <p:pic>
        <p:nvPicPr>
          <p:cNvPr id="24" name="图片 23" descr="LNV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544" y="1323777"/>
            <a:ext cx="2528193" cy="1264097"/>
          </a:xfrm>
          <a:prstGeom prst="rect">
            <a:avLst/>
          </a:prstGeom>
        </p:spPr>
      </p:pic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8391037"/>
              </p:ext>
            </p:extLst>
          </p:nvPr>
        </p:nvGraphicFramePr>
        <p:xfrm>
          <a:off x="5852118" y="5522612"/>
          <a:ext cx="406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812" name="Equation" r:id="rId9" imgW="4064000" imgH="355600" progId="Equation.DSMT4">
                  <p:embed/>
                </p:oleObj>
              </mc:Choice>
              <mc:Fallback>
                <p:oleObj name="Equation" r:id="rId9" imgW="4064000" imgH="35560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852118" y="5522612"/>
                        <a:ext cx="40640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矩形 27"/>
          <p:cNvSpPr/>
          <p:nvPr/>
        </p:nvSpPr>
        <p:spPr>
          <a:xfrm>
            <a:off x="1496352" y="4381233"/>
            <a:ext cx="806631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2</a:t>
            </a:r>
            <a:r>
              <a:rPr lang="en-US" altLang="zh-CN" i="1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l 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+ 2</a:t>
            </a:r>
            <a:r>
              <a:rPr lang="en-US" altLang="zh-CN" i="1" dirty="0" smtClean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j</a:t>
            </a:r>
            <a:endParaRPr lang="en-US" altLang="zh-CN" i="1" dirty="0">
              <a:solidFill>
                <a:prstClr val="black"/>
              </a:solidFill>
              <a:latin typeface="Arial"/>
              <a:ea typeface="宋体" panose="02010600030101010101" pitchFamily="2" charset="-122"/>
              <a:cs typeface="Arial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791358" y="5152796"/>
            <a:ext cx="12000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Majorana:</a:t>
            </a:r>
          </a:p>
        </p:txBody>
      </p:sp>
      <p:sp>
        <p:nvSpPr>
          <p:cNvPr id="31" name="矩形 30"/>
          <p:cNvSpPr/>
          <p:nvPr/>
        </p:nvSpPr>
        <p:spPr>
          <a:xfrm>
            <a:off x="8139232" y="5522128"/>
            <a:ext cx="621535" cy="355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News Gothic MT"/>
              <a:ea typeface="宋体" panose="02010600030101010101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690824" y="5003530"/>
            <a:ext cx="228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zh-CN" sz="1200" dirty="0">
                <a:solidFill>
                  <a:prstClr val="black"/>
                </a:solidFill>
                <a:latin typeface="Times New Roman"/>
                <a:ea typeface="宋体" panose="02010600030101010101" pitchFamily="2" charset="-122"/>
                <a:cs typeface="Times New Roman"/>
              </a:rPr>
              <a:t>[CMS: 1207.6079, 1501.05566]</a:t>
            </a:r>
          </a:p>
          <a:p>
            <a:pPr algn="r"/>
            <a:r>
              <a:rPr lang="en-US" altLang="zh-CN" sz="1200" dirty="0">
                <a:solidFill>
                  <a:prstClr val="black"/>
                </a:solidFill>
                <a:latin typeface="Times New Roman"/>
                <a:ea typeface="宋体" panose="02010600030101010101" pitchFamily="2" charset="-122"/>
                <a:cs typeface="Times New Roman"/>
              </a:rPr>
              <a:t>[ATLAS-CONF-2012-139]</a:t>
            </a:r>
          </a:p>
        </p:txBody>
      </p:sp>
      <p:sp>
        <p:nvSpPr>
          <p:cNvPr id="35" name="矩形 34"/>
          <p:cNvSpPr/>
          <p:nvPr/>
        </p:nvSpPr>
        <p:spPr>
          <a:xfrm>
            <a:off x="5697116" y="4312924"/>
            <a:ext cx="3130985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need well isolated energetic 2 jets;</a:t>
            </a:r>
          </a:p>
          <a:p>
            <a:r>
              <a:rPr lang="en-US" altLang="zh-CN" dirty="0" smtClean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 better for </a:t>
            </a:r>
            <a:r>
              <a:rPr lang="en-US" altLang="zh-CN" dirty="0" err="1" smtClean="0">
                <a:solidFill>
                  <a:srgbClr val="0000FF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m</a:t>
            </a:r>
            <a:r>
              <a:rPr lang="en-US" altLang="zh-CN" baseline="-25000" dirty="0" err="1" smtClean="0">
                <a:solidFill>
                  <a:srgbClr val="0000FF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N</a:t>
            </a:r>
            <a:r>
              <a:rPr lang="en-US" altLang="zh-CN" dirty="0" smtClean="0">
                <a:solidFill>
                  <a:srgbClr val="0000FF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 &gt; </a:t>
            </a:r>
            <a:r>
              <a:rPr lang="en-US" altLang="zh-CN" dirty="0" err="1" smtClean="0">
                <a:solidFill>
                  <a:srgbClr val="0000FF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m</a:t>
            </a:r>
            <a:r>
              <a:rPr lang="en-US" altLang="zh-CN" baseline="-25000" dirty="0" err="1" smtClean="0">
                <a:solidFill>
                  <a:srgbClr val="0000FF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W</a:t>
            </a:r>
            <a:endParaRPr lang="en-US" altLang="zh-CN" dirty="0">
              <a:solidFill>
                <a:prstClr val="black"/>
              </a:solidFill>
              <a:latin typeface="Arial"/>
              <a:ea typeface="宋体" panose="02010600030101010101" pitchFamily="2" charset="-122"/>
              <a:cs typeface="Arial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52118" y="6031050"/>
            <a:ext cx="4162318" cy="662573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06174" y="4946426"/>
            <a:ext cx="2676571" cy="1784380"/>
          </a:xfrm>
          <a:prstGeom prst="rect">
            <a:avLst/>
          </a:prstGeom>
        </p:spPr>
      </p:pic>
      <p:sp>
        <p:nvSpPr>
          <p:cNvPr id="36" name="Text Box 5121"/>
          <p:cNvSpPr txBox="1">
            <a:spLocks noChangeArrowheads="1"/>
          </p:cNvSpPr>
          <p:nvPr/>
        </p:nvSpPr>
        <p:spPr bwMode="auto">
          <a:xfrm>
            <a:off x="11229975" y="6367997"/>
            <a:ext cx="73573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FZShuSong-Z01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9pPr>
          </a:lstStyle>
          <a:p>
            <a:pPr algn="r"/>
            <a:fld id="{1E28FF00-A3FF-4C89-82FA-4BF1654B5338}" type="slidenum">
              <a:rPr lang="en-US" altLang="en-US" sz="1200" smtClean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4</a:t>
            </a:fld>
            <a:r>
              <a:rPr lang="en-US" altLang="en-US" sz="1200" dirty="0" smtClean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/ 22</a:t>
            </a:r>
            <a:endParaRPr lang="en-US" altLang="en-US" sz="1200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8112856" y="6169270"/>
            <a:ext cx="688868" cy="452091"/>
          </a:xfrm>
          <a:prstGeom prst="ellipse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News Gothic MT"/>
              <a:ea typeface="宋体" panose="02010600030101010101" pitchFamily="2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7357" y="-23715"/>
            <a:ext cx="12184643" cy="399648"/>
            <a:chOff x="7357" y="-23715"/>
            <a:chExt cx="12184643" cy="399648"/>
          </a:xfrm>
        </p:grpSpPr>
        <p:grpSp>
          <p:nvGrpSpPr>
            <p:cNvPr id="47" name="组合 46"/>
            <p:cNvGrpSpPr/>
            <p:nvPr/>
          </p:nvGrpSpPr>
          <p:grpSpPr>
            <a:xfrm>
              <a:off x="7357" y="-13376"/>
              <a:ext cx="12184643" cy="389309"/>
              <a:chOff x="7357" y="-13376"/>
              <a:chExt cx="12184643" cy="389309"/>
            </a:xfrm>
          </p:grpSpPr>
          <p:sp>
            <p:nvSpPr>
              <p:cNvPr id="49" name="箭头: V 形 7">
                <a:extLst>
                  <a:ext uri="{FF2B5EF4-FFF2-40B4-BE49-F238E27FC236}">
                    <a16:creationId xmlns:a16="http://schemas.microsoft.com/office/drawing/2014/main" id="{E5F966FA-0D88-418E-973F-D32D4627C0DC}"/>
                  </a:ext>
                </a:extLst>
              </p:cNvPr>
              <p:cNvSpPr/>
              <p:nvPr/>
            </p:nvSpPr>
            <p:spPr>
              <a:xfrm>
                <a:off x="7357" y="0"/>
                <a:ext cx="2880000" cy="360000"/>
              </a:xfrm>
              <a:prstGeom prst="chevron">
                <a:avLst/>
              </a:prstGeom>
              <a:solidFill>
                <a:srgbClr val="00B05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50" name="箭头: V 形 8">
                <a:extLst>
                  <a:ext uri="{FF2B5EF4-FFF2-40B4-BE49-F238E27FC236}">
                    <a16:creationId xmlns:a16="http://schemas.microsoft.com/office/drawing/2014/main" id="{B075E642-362A-46E2-93F6-3A3D09EB24FD}"/>
                  </a:ext>
                </a:extLst>
              </p:cNvPr>
              <p:cNvSpPr/>
              <p:nvPr/>
            </p:nvSpPr>
            <p:spPr>
              <a:xfrm>
                <a:off x="6748261" y="82"/>
                <a:ext cx="3960000" cy="360000"/>
              </a:xfrm>
              <a:prstGeom prst="chevron">
                <a:avLst/>
              </a:prstGeom>
              <a:solidFill>
                <a:srgbClr val="9BBB59">
                  <a:lumMod val="40000"/>
                  <a:lumOff val="6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51" name="箭头: V 形 9">
                <a:extLst>
                  <a:ext uri="{FF2B5EF4-FFF2-40B4-BE49-F238E27FC236}">
                    <a16:creationId xmlns:a16="http://schemas.microsoft.com/office/drawing/2014/main" id="{B94C5E98-2B53-4C02-9430-BC80A19D2EBA}"/>
                  </a:ext>
                </a:extLst>
              </p:cNvPr>
              <p:cNvSpPr/>
              <p:nvPr/>
            </p:nvSpPr>
            <p:spPr>
              <a:xfrm>
                <a:off x="10752000" y="6601"/>
                <a:ext cx="1440000" cy="360000"/>
              </a:xfrm>
              <a:prstGeom prst="chevron">
                <a:avLst/>
              </a:prstGeom>
              <a:solidFill>
                <a:srgbClr val="9BBB59">
                  <a:lumMod val="40000"/>
                  <a:lumOff val="6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C8E11E7D-1569-449B-8F1B-4E66A9EC0955}"/>
                  </a:ext>
                </a:extLst>
              </p:cNvPr>
              <p:cNvSpPr/>
              <p:nvPr/>
            </p:nvSpPr>
            <p:spPr>
              <a:xfrm>
                <a:off x="10898909" y="6601"/>
                <a:ext cx="11721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Arial" panose="02080604020202020204" charset="0"/>
                    <a:ea typeface="方正书宋_GBK" charset="-122"/>
                  </a:rPr>
                  <a:t>Summary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D8BDE2AC-D417-4396-9493-29A490CCB95C}"/>
                  </a:ext>
                </a:extLst>
              </p:cNvPr>
              <p:cNvSpPr/>
              <p:nvPr/>
            </p:nvSpPr>
            <p:spPr>
              <a:xfrm>
                <a:off x="738287" y="-13376"/>
                <a:ext cx="13901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dirty="0" smtClean="0">
                    <a:solidFill>
                      <a:srgbClr val="FFFF00"/>
                    </a:solidFill>
                    <a:latin typeface="Arial" panose="02080604020202020204" charset="0"/>
                    <a:ea typeface="方正书宋_GBK" charset="-122"/>
                    <a:sym typeface="Wingdings" panose="05000000000000000000" pitchFamily="2" charset="2"/>
                  </a:rPr>
                  <a:t>Introduction</a:t>
                </a:r>
                <a:endParaRPr lang="zh-CN" altLang="en-US" i="1" dirty="0">
                  <a:solidFill>
                    <a:srgbClr val="FFFF00"/>
                  </a:solidFill>
                  <a:latin typeface="Arial"/>
                </a:endParaRPr>
              </a:p>
            </p:txBody>
          </p:sp>
          <p:sp>
            <p:nvSpPr>
              <p:cNvPr id="55" name="箭头: V 形 7">
                <a:extLst>
                  <a:ext uri="{FF2B5EF4-FFF2-40B4-BE49-F238E27FC236}">
                    <a16:creationId xmlns:a16="http://schemas.microsoft.com/office/drawing/2014/main" id="{E5F966FA-0D88-418E-973F-D32D4627C0DC}"/>
                  </a:ext>
                </a:extLst>
              </p:cNvPr>
              <p:cNvSpPr/>
              <p:nvPr/>
            </p:nvSpPr>
            <p:spPr>
              <a:xfrm>
                <a:off x="2920538" y="2932"/>
                <a:ext cx="3780000" cy="360000"/>
              </a:xfrm>
              <a:prstGeom prst="chevron">
                <a:avLst/>
              </a:prstGeom>
              <a:solidFill>
                <a:srgbClr val="9BBB59">
                  <a:lumMod val="40000"/>
                  <a:lumOff val="6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D8BDE2AC-D417-4396-9493-29A490CCB95C}"/>
                  </a:ext>
                </a:extLst>
              </p:cNvPr>
              <p:cNvSpPr/>
              <p:nvPr/>
            </p:nvSpPr>
            <p:spPr>
              <a:xfrm>
                <a:off x="3774550" y="-10444"/>
                <a:ext cx="21820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dirty="0">
                    <a:solidFill>
                      <a:prstClr val="white">
                        <a:lumMod val="65000"/>
                      </a:prstClr>
                    </a:solidFill>
                    <a:latin typeface="Arial" panose="02080604020202020204" charset="0"/>
                    <a:ea typeface="方正书宋_GBK" charset="-122"/>
                    <a:sym typeface="Wingdings" panose="05000000000000000000" pitchFamily="2" charset="2"/>
                  </a:rPr>
                  <a:t>3</a:t>
                </a:r>
                <a:r>
                  <a:rPr lang="en-US" altLang="zh-CN" i="1" dirty="0">
                    <a:solidFill>
                      <a:prstClr val="white">
                        <a:lumMod val="65000"/>
                      </a:prstClr>
                    </a:solidFill>
                    <a:latin typeface="Arial" panose="02080604020202020204" charset="0"/>
                    <a:ea typeface="方正书宋_GBK" charset="-122"/>
                    <a:sym typeface="Wingdings" panose="05000000000000000000" pitchFamily="2" charset="2"/>
                  </a:rPr>
                  <a:t>l</a:t>
                </a:r>
                <a:r>
                  <a:rPr lang="en-US" altLang="zh-CN" dirty="0">
                    <a:solidFill>
                      <a:prstClr val="white">
                        <a:lumMod val="65000"/>
                      </a:prstClr>
                    </a:solidFill>
                    <a:latin typeface="Arial" panose="02080604020202020204" charset="0"/>
                    <a:ea typeface="方正书宋_GBK" charset="-122"/>
                    <a:sym typeface="Wingdings" panose="05000000000000000000" pitchFamily="2" charset="2"/>
                  </a:rPr>
                  <a:t>+MET </a:t>
                </a:r>
                <a:r>
                  <a:rPr lang="en-US" altLang="zh-CN" dirty="0" smtClean="0">
                    <a:solidFill>
                      <a:prstClr val="white">
                        <a:lumMod val="65000"/>
                      </a:prstClr>
                    </a:solidFill>
                    <a:latin typeface="Arial" panose="02080604020202020204" charset="0"/>
                    <a:ea typeface="方正书宋_GBK" charset="-122"/>
                    <a:sym typeface="Wingdings" panose="05000000000000000000" pitchFamily="2" charset="2"/>
                  </a:rPr>
                  <a:t>@ HL-LHC</a:t>
                </a:r>
                <a:endParaRPr lang="zh-CN" altLang="en-US" dirty="0">
                  <a:solidFill>
                    <a:prstClr val="white">
                      <a:lumMod val="65000"/>
                    </a:prstClr>
                  </a:solidFill>
                  <a:latin typeface="Arial"/>
                </a:endParaRPr>
              </a:p>
            </p:txBody>
          </p:sp>
        </p:grp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4B8755CC-88D2-498D-A1BC-CD31FD84F9D1}"/>
                </a:ext>
              </a:extLst>
            </p:cNvPr>
            <p:cNvSpPr/>
            <p:nvPr/>
          </p:nvSpPr>
          <p:spPr>
            <a:xfrm>
              <a:off x="6976670" y="-23715"/>
              <a:ext cx="36054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zh-CN" kern="0" dirty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2</a:t>
              </a:r>
              <a:r>
                <a:rPr lang="en-US" altLang="zh-CN" i="1" kern="0" dirty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l</a:t>
              </a:r>
              <a:r>
                <a:rPr lang="en-US" altLang="zh-CN" kern="0" dirty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+2</a:t>
              </a:r>
              <a:r>
                <a:rPr lang="en-US" altLang="zh-CN" i="1" kern="0" dirty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j</a:t>
              </a:r>
              <a:r>
                <a:rPr lang="en-US" altLang="zh-CN" kern="0" dirty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 @ </a:t>
              </a:r>
              <a:r>
                <a:rPr lang="en-US" altLang="zh-CN" kern="0" dirty="0" smtClean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HL-LHC &amp; </a:t>
              </a:r>
              <a:r>
                <a:rPr lang="en-US" altLang="zh-CN" kern="0" dirty="0" err="1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SppC</a:t>
              </a:r>
              <a:r>
                <a:rPr lang="en-US" altLang="zh-CN" kern="0" dirty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/FCC-</a:t>
              </a:r>
              <a:r>
                <a:rPr lang="en-US" altLang="zh-CN" kern="0" dirty="0" err="1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hh</a:t>
              </a:r>
              <a:endParaRPr lang="en-US" altLang="zh-CN" kern="0" dirty="0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415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4133334" y="409722"/>
            <a:ext cx="5703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幼圆" panose="02010509060101010101" pitchFamily="49" charset="-122"/>
                <a:cs typeface="+mn-cs"/>
              </a:rPr>
              <a:t>Collider Limits on Sterile Neutrinos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幼圆" panose="02010509060101010101" pitchFamily="49" charset="-122"/>
              <a:cs typeface="+mn-cs"/>
            </a:endParaRPr>
          </a:p>
        </p:txBody>
      </p:sp>
      <p:pic>
        <p:nvPicPr>
          <p:cNvPr id="89" name="图片 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01" y="1508668"/>
            <a:ext cx="10653952" cy="5004704"/>
          </a:xfrm>
          <a:prstGeom prst="rect">
            <a:avLst/>
          </a:prstGeom>
        </p:spPr>
      </p:pic>
      <p:sp>
        <p:nvSpPr>
          <p:cNvPr id="90" name="矩形 89"/>
          <p:cNvSpPr/>
          <p:nvPr/>
        </p:nvSpPr>
        <p:spPr>
          <a:xfrm>
            <a:off x="704967" y="1009908"/>
            <a:ext cx="70720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LHC, CMS experiment: </a:t>
            </a:r>
            <a:r>
              <a:rPr kumimoji="0" lang="en-US" altLang="zh-CN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Phys.Rev.Lett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120 (2018) no.22, 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221801,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Search for heavy neutral leptons in events with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three charged leptons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 proton-proton collisions at 13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TeV</a:t>
            </a:r>
            <a:r>
              <a:rPr kumimoji="0" lang="en-US" sz="12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 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Text Box 5121"/>
          <p:cNvSpPr txBox="1">
            <a:spLocks noChangeArrowheads="1"/>
          </p:cNvSpPr>
          <p:nvPr/>
        </p:nvSpPr>
        <p:spPr bwMode="auto">
          <a:xfrm>
            <a:off x="11229975" y="6367997"/>
            <a:ext cx="73573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FZShuSong-Z01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9pPr>
          </a:lstStyle>
          <a:p>
            <a:pPr algn="r"/>
            <a:fld id="{9ADB05B9-D1CC-4E1C-B946-692212D53D09}" type="slidenum">
              <a:rPr lang="en-US" altLang="en-US" sz="1200" smtClean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5</a:t>
            </a:fld>
            <a:r>
              <a:rPr lang="en-US" altLang="en-US" sz="1200" dirty="0" smtClean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/ 22</a:t>
            </a:r>
            <a:endParaRPr lang="en-US" altLang="en-US" sz="1200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7357" y="-23715"/>
            <a:ext cx="12184643" cy="399648"/>
            <a:chOff x="7357" y="-23715"/>
            <a:chExt cx="12184643" cy="399648"/>
          </a:xfrm>
        </p:grpSpPr>
        <p:grpSp>
          <p:nvGrpSpPr>
            <p:cNvPr id="27" name="组合 26"/>
            <p:cNvGrpSpPr/>
            <p:nvPr/>
          </p:nvGrpSpPr>
          <p:grpSpPr>
            <a:xfrm>
              <a:off x="7357" y="-13376"/>
              <a:ext cx="12184643" cy="389309"/>
              <a:chOff x="7357" y="-13376"/>
              <a:chExt cx="12184643" cy="389309"/>
            </a:xfrm>
          </p:grpSpPr>
          <p:sp>
            <p:nvSpPr>
              <p:cNvPr id="29" name="箭头: V 形 7">
                <a:extLst>
                  <a:ext uri="{FF2B5EF4-FFF2-40B4-BE49-F238E27FC236}">
                    <a16:creationId xmlns:a16="http://schemas.microsoft.com/office/drawing/2014/main" id="{E5F966FA-0D88-418E-973F-D32D4627C0DC}"/>
                  </a:ext>
                </a:extLst>
              </p:cNvPr>
              <p:cNvSpPr/>
              <p:nvPr/>
            </p:nvSpPr>
            <p:spPr>
              <a:xfrm>
                <a:off x="7357" y="0"/>
                <a:ext cx="2880000" cy="360000"/>
              </a:xfrm>
              <a:prstGeom prst="chevron">
                <a:avLst/>
              </a:prstGeom>
              <a:solidFill>
                <a:srgbClr val="00B05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30" name="箭头: V 形 8">
                <a:extLst>
                  <a:ext uri="{FF2B5EF4-FFF2-40B4-BE49-F238E27FC236}">
                    <a16:creationId xmlns:a16="http://schemas.microsoft.com/office/drawing/2014/main" id="{B075E642-362A-46E2-93F6-3A3D09EB24FD}"/>
                  </a:ext>
                </a:extLst>
              </p:cNvPr>
              <p:cNvSpPr/>
              <p:nvPr/>
            </p:nvSpPr>
            <p:spPr>
              <a:xfrm>
                <a:off x="6748261" y="82"/>
                <a:ext cx="3960000" cy="360000"/>
              </a:xfrm>
              <a:prstGeom prst="chevron">
                <a:avLst/>
              </a:prstGeom>
              <a:solidFill>
                <a:srgbClr val="9BBB59">
                  <a:lumMod val="40000"/>
                  <a:lumOff val="6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31" name="箭头: V 形 9">
                <a:extLst>
                  <a:ext uri="{FF2B5EF4-FFF2-40B4-BE49-F238E27FC236}">
                    <a16:creationId xmlns:a16="http://schemas.microsoft.com/office/drawing/2014/main" id="{B94C5E98-2B53-4C02-9430-BC80A19D2EBA}"/>
                  </a:ext>
                </a:extLst>
              </p:cNvPr>
              <p:cNvSpPr/>
              <p:nvPr/>
            </p:nvSpPr>
            <p:spPr>
              <a:xfrm>
                <a:off x="10752000" y="6601"/>
                <a:ext cx="1440000" cy="360000"/>
              </a:xfrm>
              <a:prstGeom prst="chevron">
                <a:avLst/>
              </a:prstGeom>
              <a:solidFill>
                <a:srgbClr val="9BBB59">
                  <a:lumMod val="40000"/>
                  <a:lumOff val="6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C8E11E7D-1569-449B-8F1B-4E66A9EC0955}"/>
                  </a:ext>
                </a:extLst>
              </p:cNvPr>
              <p:cNvSpPr/>
              <p:nvPr/>
            </p:nvSpPr>
            <p:spPr>
              <a:xfrm>
                <a:off x="10898909" y="6601"/>
                <a:ext cx="11721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Arial" panose="02080604020202020204" charset="0"/>
                    <a:ea typeface="方正书宋_GBK" charset="-122"/>
                  </a:rPr>
                  <a:t>Summary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D8BDE2AC-D417-4396-9493-29A490CCB95C}"/>
                  </a:ext>
                </a:extLst>
              </p:cNvPr>
              <p:cNvSpPr/>
              <p:nvPr/>
            </p:nvSpPr>
            <p:spPr>
              <a:xfrm>
                <a:off x="738287" y="-13376"/>
                <a:ext cx="13901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dirty="0" smtClean="0">
                    <a:solidFill>
                      <a:srgbClr val="FFFF00"/>
                    </a:solidFill>
                    <a:latin typeface="Arial" panose="02080604020202020204" charset="0"/>
                    <a:ea typeface="方正书宋_GBK" charset="-122"/>
                    <a:sym typeface="Wingdings" panose="05000000000000000000" pitchFamily="2" charset="2"/>
                  </a:rPr>
                  <a:t>Introduction</a:t>
                </a:r>
                <a:endParaRPr lang="zh-CN" altLang="en-US" i="1" dirty="0">
                  <a:solidFill>
                    <a:srgbClr val="FFFF00"/>
                  </a:solidFill>
                  <a:latin typeface="Arial"/>
                </a:endParaRPr>
              </a:p>
            </p:txBody>
          </p:sp>
          <p:sp>
            <p:nvSpPr>
              <p:cNvPr id="34" name="箭头: V 形 7">
                <a:extLst>
                  <a:ext uri="{FF2B5EF4-FFF2-40B4-BE49-F238E27FC236}">
                    <a16:creationId xmlns:a16="http://schemas.microsoft.com/office/drawing/2014/main" id="{E5F966FA-0D88-418E-973F-D32D4627C0DC}"/>
                  </a:ext>
                </a:extLst>
              </p:cNvPr>
              <p:cNvSpPr/>
              <p:nvPr/>
            </p:nvSpPr>
            <p:spPr>
              <a:xfrm>
                <a:off x="2920538" y="2932"/>
                <a:ext cx="3780000" cy="360000"/>
              </a:xfrm>
              <a:prstGeom prst="chevron">
                <a:avLst/>
              </a:prstGeom>
              <a:solidFill>
                <a:srgbClr val="9BBB59">
                  <a:lumMod val="40000"/>
                  <a:lumOff val="6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D8BDE2AC-D417-4396-9493-29A490CCB95C}"/>
                  </a:ext>
                </a:extLst>
              </p:cNvPr>
              <p:cNvSpPr/>
              <p:nvPr/>
            </p:nvSpPr>
            <p:spPr>
              <a:xfrm>
                <a:off x="3774550" y="-10444"/>
                <a:ext cx="21820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dirty="0">
                    <a:solidFill>
                      <a:prstClr val="white">
                        <a:lumMod val="65000"/>
                      </a:prstClr>
                    </a:solidFill>
                    <a:latin typeface="Arial" panose="02080604020202020204" charset="0"/>
                    <a:ea typeface="方正书宋_GBK" charset="-122"/>
                    <a:sym typeface="Wingdings" panose="05000000000000000000" pitchFamily="2" charset="2"/>
                  </a:rPr>
                  <a:t>3</a:t>
                </a:r>
                <a:r>
                  <a:rPr lang="en-US" altLang="zh-CN" i="1" dirty="0">
                    <a:solidFill>
                      <a:prstClr val="white">
                        <a:lumMod val="65000"/>
                      </a:prstClr>
                    </a:solidFill>
                    <a:latin typeface="Arial" panose="02080604020202020204" charset="0"/>
                    <a:ea typeface="方正书宋_GBK" charset="-122"/>
                    <a:sym typeface="Wingdings" panose="05000000000000000000" pitchFamily="2" charset="2"/>
                  </a:rPr>
                  <a:t>l</a:t>
                </a:r>
                <a:r>
                  <a:rPr lang="en-US" altLang="zh-CN" dirty="0">
                    <a:solidFill>
                      <a:prstClr val="white">
                        <a:lumMod val="65000"/>
                      </a:prstClr>
                    </a:solidFill>
                    <a:latin typeface="Arial" panose="02080604020202020204" charset="0"/>
                    <a:ea typeface="方正书宋_GBK" charset="-122"/>
                    <a:sym typeface="Wingdings" panose="05000000000000000000" pitchFamily="2" charset="2"/>
                  </a:rPr>
                  <a:t>+MET </a:t>
                </a:r>
                <a:r>
                  <a:rPr lang="en-US" altLang="zh-CN" dirty="0" smtClean="0">
                    <a:solidFill>
                      <a:prstClr val="white">
                        <a:lumMod val="65000"/>
                      </a:prstClr>
                    </a:solidFill>
                    <a:latin typeface="Arial" panose="02080604020202020204" charset="0"/>
                    <a:ea typeface="方正书宋_GBK" charset="-122"/>
                    <a:sym typeface="Wingdings" panose="05000000000000000000" pitchFamily="2" charset="2"/>
                  </a:rPr>
                  <a:t>@ HL-LHC</a:t>
                </a:r>
                <a:endParaRPr lang="zh-CN" altLang="en-US" dirty="0">
                  <a:solidFill>
                    <a:prstClr val="white">
                      <a:lumMod val="65000"/>
                    </a:prstClr>
                  </a:solidFill>
                  <a:latin typeface="Arial"/>
                </a:endParaRPr>
              </a:p>
            </p:txBody>
          </p:sp>
        </p:grp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B8755CC-88D2-498D-A1BC-CD31FD84F9D1}"/>
                </a:ext>
              </a:extLst>
            </p:cNvPr>
            <p:cNvSpPr/>
            <p:nvPr/>
          </p:nvSpPr>
          <p:spPr>
            <a:xfrm>
              <a:off x="6976670" y="-23715"/>
              <a:ext cx="36054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zh-CN" kern="0" dirty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2</a:t>
              </a:r>
              <a:r>
                <a:rPr lang="en-US" altLang="zh-CN" i="1" kern="0" dirty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l</a:t>
              </a:r>
              <a:r>
                <a:rPr lang="en-US" altLang="zh-CN" kern="0" dirty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+2</a:t>
              </a:r>
              <a:r>
                <a:rPr lang="en-US" altLang="zh-CN" i="1" kern="0" dirty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j</a:t>
              </a:r>
              <a:r>
                <a:rPr lang="en-US" altLang="zh-CN" kern="0" dirty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 @ </a:t>
              </a:r>
              <a:r>
                <a:rPr lang="en-US" altLang="zh-CN" kern="0" dirty="0" smtClean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HL-LHC &amp; </a:t>
              </a:r>
              <a:r>
                <a:rPr lang="en-US" altLang="zh-CN" kern="0" dirty="0" err="1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SppC</a:t>
              </a:r>
              <a:r>
                <a:rPr lang="en-US" altLang="zh-CN" kern="0" dirty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/FCC-</a:t>
              </a:r>
              <a:r>
                <a:rPr lang="en-US" altLang="zh-CN" kern="0" dirty="0" err="1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hh</a:t>
              </a:r>
              <a:endParaRPr lang="en-US" altLang="zh-CN" kern="0" dirty="0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8167851" y="1056074"/>
            <a:ext cx="1120820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3</a:t>
            </a:r>
            <a:r>
              <a:rPr lang="en-US" altLang="zh-CN" i="1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l </a:t>
            </a:r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+ MET</a:t>
            </a:r>
          </a:p>
        </p:txBody>
      </p:sp>
    </p:spTree>
    <p:extLst>
      <p:ext uri="{BB962C8B-B14F-4D97-AF65-F5344CB8AC3E}">
        <p14:creationId xmlns:p14="http://schemas.microsoft.com/office/powerpoint/2010/main" val="171078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04967" y="1009908"/>
            <a:ext cx="77620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LHC, CMS experiment:</a:t>
            </a:r>
            <a:r>
              <a:rPr lang="en-US" altLang="zh-CN" sz="12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 err="1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hep</a:t>
            </a:r>
            <a:r>
              <a:rPr lang="en-US" altLang="zh-CN" sz="12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-ex/1806.10905, </a:t>
            </a:r>
            <a:r>
              <a:rPr lang="en-US" altLang="zh-CN" sz="1200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CMS-EXO-17-028,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i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“Search for heavy </a:t>
            </a:r>
            <a:r>
              <a:rPr lang="en-US" sz="12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Majorana neutrinos </a:t>
            </a:r>
            <a:r>
              <a:rPr lang="en-US" sz="1200" i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 </a:t>
            </a:r>
            <a:r>
              <a:rPr lang="en-US" sz="12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same-sign dilepton </a:t>
            </a:r>
            <a:r>
              <a:rPr lang="en-US" sz="1200" i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channels in proton-proton collisions </a:t>
            </a:r>
            <a:r>
              <a:rPr lang="en-US" sz="1200" i="1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at </a:t>
            </a:r>
            <a:r>
              <a:rPr lang="en-US" sz="1200" i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13 TeV” 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20199" y="1510525"/>
            <a:ext cx="5400000" cy="3420000"/>
          </a:xfrm>
          <a:prstGeom prst="rect">
            <a:avLst/>
          </a:prstGeom>
        </p:spPr>
      </p:pic>
      <p:pic>
        <p:nvPicPr>
          <p:cNvPr id="6" name="图片 5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437242" y="1510525"/>
            <a:ext cx="5400000" cy="342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936" y="5052604"/>
            <a:ext cx="8254306" cy="17151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133334" y="409722"/>
            <a:ext cx="5703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幼圆" panose="02010509060101010101" pitchFamily="49" charset="-122"/>
                <a:cs typeface="+mn-cs"/>
              </a:rPr>
              <a:t>Collider Limits on Sterile Neutrinos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幼圆" panose="02010509060101010101" pitchFamily="49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7357" y="-23715"/>
            <a:ext cx="12184643" cy="399648"/>
            <a:chOff x="7357" y="-23715"/>
            <a:chExt cx="12184643" cy="399648"/>
          </a:xfrm>
        </p:grpSpPr>
        <p:grpSp>
          <p:nvGrpSpPr>
            <p:cNvPr id="10" name="组合 9"/>
            <p:cNvGrpSpPr/>
            <p:nvPr/>
          </p:nvGrpSpPr>
          <p:grpSpPr>
            <a:xfrm>
              <a:off x="7357" y="-13376"/>
              <a:ext cx="12184643" cy="389309"/>
              <a:chOff x="7357" y="-13376"/>
              <a:chExt cx="12184643" cy="389309"/>
            </a:xfrm>
          </p:grpSpPr>
          <p:sp>
            <p:nvSpPr>
              <p:cNvPr id="12" name="箭头: V 形 7">
                <a:extLst>
                  <a:ext uri="{FF2B5EF4-FFF2-40B4-BE49-F238E27FC236}">
                    <a16:creationId xmlns:a16="http://schemas.microsoft.com/office/drawing/2014/main" id="{E5F966FA-0D88-418E-973F-D32D4627C0DC}"/>
                  </a:ext>
                </a:extLst>
              </p:cNvPr>
              <p:cNvSpPr/>
              <p:nvPr/>
            </p:nvSpPr>
            <p:spPr>
              <a:xfrm>
                <a:off x="7357" y="0"/>
                <a:ext cx="2880000" cy="360000"/>
              </a:xfrm>
              <a:prstGeom prst="chevron">
                <a:avLst/>
              </a:prstGeom>
              <a:solidFill>
                <a:srgbClr val="00B05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3" name="箭头: V 形 8">
                <a:extLst>
                  <a:ext uri="{FF2B5EF4-FFF2-40B4-BE49-F238E27FC236}">
                    <a16:creationId xmlns:a16="http://schemas.microsoft.com/office/drawing/2014/main" id="{B075E642-362A-46E2-93F6-3A3D09EB24FD}"/>
                  </a:ext>
                </a:extLst>
              </p:cNvPr>
              <p:cNvSpPr/>
              <p:nvPr/>
            </p:nvSpPr>
            <p:spPr>
              <a:xfrm>
                <a:off x="6748261" y="82"/>
                <a:ext cx="3960000" cy="360000"/>
              </a:xfrm>
              <a:prstGeom prst="chevron">
                <a:avLst/>
              </a:prstGeom>
              <a:solidFill>
                <a:srgbClr val="9BBB59">
                  <a:lumMod val="40000"/>
                  <a:lumOff val="6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4" name="箭头: V 形 9">
                <a:extLst>
                  <a:ext uri="{FF2B5EF4-FFF2-40B4-BE49-F238E27FC236}">
                    <a16:creationId xmlns:a16="http://schemas.microsoft.com/office/drawing/2014/main" id="{B94C5E98-2B53-4C02-9430-BC80A19D2EBA}"/>
                  </a:ext>
                </a:extLst>
              </p:cNvPr>
              <p:cNvSpPr/>
              <p:nvPr/>
            </p:nvSpPr>
            <p:spPr>
              <a:xfrm>
                <a:off x="10752000" y="6601"/>
                <a:ext cx="1440000" cy="360000"/>
              </a:xfrm>
              <a:prstGeom prst="chevron">
                <a:avLst/>
              </a:prstGeom>
              <a:solidFill>
                <a:srgbClr val="9BBB59">
                  <a:lumMod val="40000"/>
                  <a:lumOff val="6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8E11E7D-1569-449B-8F1B-4E66A9EC0955}"/>
                  </a:ext>
                </a:extLst>
              </p:cNvPr>
              <p:cNvSpPr/>
              <p:nvPr/>
            </p:nvSpPr>
            <p:spPr>
              <a:xfrm>
                <a:off x="10898909" y="6601"/>
                <a:ext cx="11721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Arial" panose="02080604020202020204" charset="0"/>
                    <a:ea typeface="方正书宋_GBK" charset="-122"/>
                  </a:rPr>
                  <a:t>Summary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D8BDE2AC-D417-4396-9493-29A490CCB95C}"/>
                  </a:ext>
                </a:extLst>
              </p:cNvPr>
              <p:cNvSpPr/>
              <p:nvPr/>
            </p:nvSpPr>
            <p:spPr>
              <a:xfrm>
                <a:off x="738287" y="-13376"/>
                <a:ext cx="13901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dirty="0" smtClean="0">
                    <a:solidFill>
                      <a:srgbClr val="FFFF00"/>
                    </a:solidFill>
                    <a:latin typeface="Arial" panose="02080604020202020204" charset="0"/>
                    <a:ea typeface="方正书宋_GBK" charset="-122"/>
                    <a:sym typeface="Wingdings" panose="05000000000000000000" pitchFamily="2" charset="2"/>
                  </a:rPr>
                  <a:t>Introduction</a:t>
                </a:r>
                <a:endParaRPr lang="zh-CN" altLang="en-US" i="1" dirty="0">
                  <a:solidFill>
                    <a:srgbClr val="FFFF00"/>
                  </a:solidFill>
                  <a:latin typeface="Arial"/>
                </a:endParaRPr>
              </a:p>
            </p:txBody>
          </p:sp>
          <p:sp>
            <p:nvSpPr>
              <p:cNvPr id="17" name="箭头: V 形 7">
                <a:extLst>
                  <a:ext uri="{FF2B5EF4-FFF2-40B4-BE49-F238E27FC236}">
                    <a16:creationId xmlns:a16="http://schemas.microsoft.com/office/drawing/2014/main" id="{E5F966FA-0D88-418E-973F-D32D4627C0DC}"/>
                  </a:ext>
                </a:extLst>
              </p:cNvPr>
              <p:cNvSpPr/>
              <p:nvPr/>
            </p:nvSpPr>
            <p:spPr>
              <a:xfrm>
                <a:off x="2920538" y="2932"/>
                <a:ext cx="3780000" cy="360000"/>
              </a:xfrm>
              <a:prstGeom prst="chevron">
                <a:avLst/>
              </a:prstGeom>
              <a:solidFill>
                <a:srgbClr val="9BBB59">
                  <a:lumMod val="40000"/>
                  <a:lumOff val="6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D8BDE2AC-D417-4396-9493-29A490CCB95C}"/>
                  </a:ext>
                </a:extLst>
              </p:cNvPr>
              <p:cNvSpPr/>
              <p:nvPr/>
            </p:nvSpPr>
            <p:spPr>
              <a:xfrm>
                <a:off x="3774550" y="-10444"/>
                <a:ext cx="21820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dirty="0">
                    <a:solidFill>
                      <a:prstClr val="white">
                        <a:lumMod val="65000"/>
                      </a:prstClr>
                    </a:solidFill>
                    <a:latin typeface="Arial" panose="02080604020202020204" charset="0"/>
                    <a:ea typeface="方正书宋_GBK" charset="-122"/>
                    <a:sym typeface="Wingdings" panose="05000000000000000000" pitchFamily="2" charset="2"/>
                  </a:rPr>
                  <a:t>3</a:t>
                </a:r>
                <a:r>
                  <a:rPr lang="en-US" altLang="zh-CN" i="1" dirty="0">
                    <a:solidFill>
                      <a:prstClr val="white">
                        <a:lumMod val="65000"/>
                      </a:prstClr>
                    </a:solidFill>
                    <a:latin typeface="Arial" panose="02080604020202020204" charset="0"/>
                    <a:ea typeface="方正书宋_GBK" charset="-122"/>
                    <a:sym typeface="Wingdings" panose="05000000000000000000" pitchFamily="2" charset="2"/>
                  </a:rPr>
                  <a:t>l</a:t>
                </a:r>
                <a:r>
                  <a:rPr lang="en-US" altLang="zh-CN" dirty="0">
                    <a:solidFill>
                      <a:prstClr val="white">
                        <a:lumMod val="65000"/>
                      </a:prstClr>
                    </a:solidFill>
                    <a:latin typeface="Arial" panose="02080604020202020204" charset="0"/>
                    <a:ea typeface="方正书宋_GBK" charset="-122"/>
                    <a:sym typeface="Wingdings" panose="05000000000000000000" pitchFamily="2" charset="2"/>
                  </a:rPr>
                  <a:t>+MET </a:t>
                </a:r>
                <a:r>
                  <a:rPr lang="en-US" altLang="zh-CN" dirty="0" smtClean="0">
                    <a:solidFill>
                      <a:prstClr val="white">
                        <a:lumMod val="65000"/>
                      </a:prstClr>
                    </a:solidFill>
                    <a:latin typeface="Arial" panose="02080604020202020204" charset="0"/>
                    <a:ea typeface="方正书宋_GBK" charset="-122"/>
                    <a:sym typeface="Wingdings" panose="05000000000000000000" pitchFamily="2" charset="2"/>
                  </a:rPr>
                  <a:t>@ HL-LHC</a:t>
                </a:r>
                <a:endParaRPr lang="zh-CN" altLang="en-US" dirty="0">
                  <a:solidFill>
                    <a:prstClr val="white">
                      <a:lumMod val="65000"/>
                    </a:prstClr>
                  </a:solidFill>
                  <a:latin typeface="Arial"/>
                </a:endParaRPr>
              </a:p>
            </p:txBody>
          </p:sp>
        </p:grp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B8755CC-88D2-498D-A1BC-CD31FD84F9D1}"/>
                </a:ext>
              </a:extLst>
            </p:cNvPr>
            <p:cNvSpPr/>
            <p:nvPr/>
          </p:nvSpPr>
          <p:spPr>
            <a:xfrm>
              <a:off x="6976670" y="-23715"/>
              <a:ext cx="36054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zh-CN" kern="0" dirty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2</a:t>
              </a:r>
              <a:r>
                <a:rPr lang="en-US" altLang="zh-CN" i="1" kern="0" dirty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l</a:t>
              </a:r>
              <a:r>
                <a:rPr lang="en-US" altLang="zh-CN" kern="0" dirty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+2</a:t>
              </a:r>
              <a:r>
                <a:rPr lang="en-US" altLang="zh-CN" i="1" kern="0" dirty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j</a:t>
              </a:r>
              <a:r>
                <a:rPr lang="en-US" altLang="zh-CN" kern="0" dirty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 @ </a:t>
              </a:r>
              <a:r>
                <a:rPr lang="en-US" altLang="zh-CN" kern="0" dirty="0" smtClean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HL-LHC &amp; </a:t>
              </a:r>
              <a:r>
                <a:rPr lang="en-US" altLang="zh-CN" kern="0" dirty="0" err="1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SppC</a:t>
              </a:r>
              <a:r>
                <a:rPr lang="en-US" altLang="zh-CN" kern="0" dirty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/FCC-</a:t>
              </a:r>
              <a:r>
                <a:rPr lang="en-US" altLang="zh-CN" kern="0" dirty="0" err="1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hh</a:t>
              </a:r>
              <a:endParaRPr lang="en-US" altLang="zh-CN" kern="0" dirty="0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endParaRPr>
            </a:p>
          </p:txBody>
        </p:sp>
      </p:grpSp>
      <p:sp>
        <p:nvSpPr>
          <p:cNvPr id="19" name="Text Box 5121"/>
          <p:cNvSpPr txBox="1">
            <a:spLocks noChangeArrowheads="1"/>
          </p:cNvSpPr>
          <p:nvPr/>
        </p:nvSpPr>
        <p:spPr bwMode="auto">
          <a:xfrm>
            <a:off x="11229975" y="6367997"/>
            <a:ext cx="73573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FZShuSong-Z01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9pPr>
          </a:lstStyle>
          <a:p>
            <a:pPr algn="r"/>
            <a:fld id="{941FBB6A-4F5D-486A-B503-62A00979A587}" type="slidenum">
              <a:rPr lang="en-US" altLang="en-US" sz="1200" smtClean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6</a:t>
            </a:fld>
            <a:r>
              <a:rPr lang="en-US" altLang="en-US" sz="1200" dirty="0" smtClean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/ 22</a:t>
            </a:r>
            <a:endParaRPr lang="en-US" altLang="en-US" sz="1200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167851" y="1056074"/>
            <a:ext cx="1523174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2</a:t>
            </a:r>
            <a:r>
              <a:rPr lang="en-US" altLang="zh-CN" i="1" dirty="0" smtClean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l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(SS) </a:t>
            </a:r>
            <a:r>
              <a:rPr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+ 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≥ 1 j</a:t>
            </a:r>
            <a:endParaRPr lang="en-US" altLang="zh-CN" dirty="0">
              <a:solidFill>
                <a:prstClr val="black"/>
              </a:solidFill>
              <a:latin typeface="Arial"/>
              <a:ea typeface="宋体" panose="02010600030101010101" pitchFamily="2" charset="-122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334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15238" y="382563"/>
            <a:ext cx="5560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Global Constraints</a:t>
            </a:r>
            <a:endParaRPr kumimoji="1" lang="zh-CN" altLang="en-US" sz="2400" dirty="0">
              <a:solidFill>
                <a:prstClr val="black"/>
              </a:solidFill>
              <a:latin typeface="Arial"/>
              <a:ea typeface="宋体" panose="02010600030101010101" pitchFamily="2" charset="-122"/>
              <a:cs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738805" y="900841"/>
            <a:ext cx="19014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m</a:t>
            </a:r>
            <a:r>
              <a:rPr lang="en-US" altLang="zh-CN" sz="1600" baseline="-250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N</a:t>
            </a:r>
            <a:r>
              <a:rPr lang="en-US" altLang="zh-CN" sz="16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: 0.1 ~ 500 GeV</a:t>
            </a:r>
            <a:endParaRPr lang="zh-CN" altLang="en-US" sz="1600" dirty="0">
              <a:solidFill>
                <a:prstClr val="black"/>
              </a:solidFill>
              <a:latin typeface="Arial"/>
              <a:ea typeface="宋体" panose="02010600030101010101" pitchFamily="2" charset="-122"/>
              <a:cs typeface="Arial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82" y="1234860"/>
            <a:ext cx="9703906" cy="55133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933396" y="874880"/>
            <a:ext cx="50585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prstClr val="black"/>
                </a:solidFill>
                <a:latin typeface="Times New Roman"/>
                <a:ea typeface="宋体" panose="02010600030101010101" pitchFamily="2" charset="-122"/>
                <a:cs typeface="Times New Roman"/>
              </a:rPr>
              <a:t>from [</a:t>
            </a:r>
            <a:r>
              <a:rPr lang="en-US" altLang="zh-CN" sz="1200" dirty="0" err="1">
                <a:solidFill>
                  <a:prstClr val="black"/>
                </a:solidFill>
                <a:latin typeface="Times New Roman"/>
                <a:ea typeface="宋体" panose="02010600030101010101" pitchFamily="2" charset="-122"/>
                <a:cs typeface="Times New Roman"/>
              </a:rPr>
              <a:t>Deppisch</a:t>
            </a:r>
            <a:r>
              <a:rPr lang="en-US" altLang="zh-CN" sz="1200" dirty="0">
                <a:solidFill>
                  <a:prstClr val="black"/>
                </a:solidFill>
                <a:latin typeface="Times New Roman"/>
                <a:ea typeface="宋体" panose="02010600030101010101" pitchFamily="2" charset="-122"/>
                <a:cs typeface="Times New Roman"/>
              </a:rPr>
              <a:t>, </a:t>
            </a:r>
            <a:r>
              <a:rPr lang="en-US" altLang="zh-CN" sz="1200" dirty="0" err="1">
                <a:solidFill>
                  <a:prstClr val="black"/>
                </a:solidFill>
                <a:latin typeface="Times New Roman"/>
                <a:ea typeface="宋体" panose="02010600030101010101" pitchFamily="2" charset="-122"/>
                <a:cs typeface="Times New Roman"/>
              </a:rPr>
              <a:t>Dev</a:t>
            </a:r>
            <a:r>
              <a:rPr lang="en-US" altLang="zh-CN" sz="1200" dirty="0">
                <a:solidFill>
                  <a:prstClr val="black"/>
                </a:solidFill>
                <a:latin typeface="Times New Roman"/>
                <a:ea typeface="宋体" panose="02010600030101010101" pitchFamily="2" charset="-122"/>
                <a:cs typeface="Times New Roman"/>
              </a:rPr>
              <a:t> and </a:t>
            </a:r>
            <a:r>
              <a:rPr lang="en-US" altLang="zh-CN" sz="1200" dirty="0" err="1">
                <a:solidFill>
                  <a:prstClr val="black"/>
                </a:solidFill>
                <a:latin typeface="Times New Roman"/>
                <a:ea typeface="宋体" panose="02010600030101010101" pitchFamily="2" charset="-122"/>
                <a:cs typeface="Times New Roman"/>
              </a:rPr>
              <a:t>Pilaftsis</a:t>
            </a:r>
            <a:r>
              <a:rPr lang="en-US" altLang="zh-CN" sz="1200" dirty="0">
                <a:solidFill>
                  <a:prstClr val="black"/>
                </a:solidFill>
                <a:latin typeface="Times New Roman"/>
                <a:ea typeface="宋体" panose="02010600030101010101" pitchFamily="2" charset="-122"/>
                <a:cs typeface="Times New Roman"/>
              </a:rPr>
              <a:t>, New J. Phys. 17 (2015) 085019]</a:t>
            </a:r>
            <a:endParaRPr lang="zh-CN" altLang="en-US" sz="1200" dirty="0">
              <a:solidFill>
                <a:prstClr val="black"/>
              </a:solidFill>
              <a:latin typeface="Times New Roman"/>
              <a:ea typeface="宋体" panose="02010600030101010101" pitchFamily="2" charset="-122"/>
              <a:cs typeface="Times New Roman"/>
            </a:endParaRPr>
          </a:p>
        </p:txBody>
      </p:sp>
      <p:sp>
        <p:nvSpPr>
          <p:cNvPr id="18" name="Text Box 5121"/>
          <p:cNvSpPr txBox="1">
            <a:spLocks noChangeArrowheads="1"/>
          </p:cNvSpPr>
          <p:nvPr/>
        </p:nvSpPr>
        <p:spPr bwMode="auto">
          <a:xfrm>
            <a:off x="11229975" y="6367997"/>
            <a:ext cx="73573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FZShuSong-Z01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9pPr>
          </a:lstStyle>
          <a:p>
            <a:pPr algn="r"/>
            <a:fld id="{DDDC3BD9-F48B-4B23-8D01-23D6D278137A}" type="slidenum">
              <a:rPr lang="en-US" altLang="en-US" sz="1200" smtClean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7</a:t>
            </a:fld>
            <a:r>
              <a:rPr lang="en-US" altLang="en-US" sz="1200" dirty="0" smtClean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/ 22</a:t>
            </a:r>
            <a:endParaRPr lang="en-US" altLang="en-US" sz="1200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7357" y="-23715"/>
            <a:ext cx="12184643" cy="399648"/>
            <a:chOff x="7357" y="-23715"/>
            <a:chExt cx="12184643" cy="399648"/>
          </a:xfrm>
        </p:grpSpPr>
        <p:grpSp>
          <p:nvGrpSpPr>
            <p:cNvPr id="22" name="组合 21"/>
            <p:cNvGrpSpPr/>
            <p:nvPr/>
          </p:nvGrpSpPr>
          <p:grpSpPr>
            <a:xfrm>
              <a:off x="7357" y="-13376"/>
              <a:ext cx="12184643" cy="389309"/>
              <a:chOff x="7357" y="-13376"/>
              <a:chExt cx="12184643" cy="389309"/>
            </a:xfrm>
          </p:grpSpPr>
          <p:sp>
            <p:nvSpPr>
              <p:cNvPr id="24" name="箭头: V 形 7">
                <a:extLst>
                  <a:ext uri="{FF2B5EF4-FFF2-40B4-BE49-F238E27FC236}">
                    <a16:creationId xmlns:a16="http://schemas.microsoft.com/office/drawing/2014/main" id="{E5F966FA-0D88-418E-973F-D32D4627C0DC}"/>
                  </a:ext>
                </a:extLst>
              </p:cNvPr>
              <p:cNvSpPr/>
              <p:nvPr/>
            </p:nvSpPr>
            <p:spPr>
              <a:xfrm>
                <a:off x="7357" y="0"/>
                <a:ext cx="2880000" cy="360000"/>
              </a:xfrm>
              <a:prstGeom prst="chevron">
                <a:avLst/>
              </a:prstGeom>
              <a:solidFill>
                <a:srgbClr val="00B05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5" name="箭头: V 形 8">
                <a:extLst>
                  <a:ext uri="{FF2B5EF4-FFF2-40B4-BE49-F238E27FC236}">
                    <a16:creationId xmlns:a16="http://schemas.microsoft.com/office/drawing/2014/main" id="{B075E642-362A-46E2-93F6-3A3D09EB24FD}"/>
                  </a:ext>
                </a:extLst>
              </p:cNvPr>
              <p:cNvSpPr/>
              <p:nvPr/>
            </p:nvSpPr>
            <p:spPr>
              <a:xfrm>
                <a:off x="6748261" y="82"/>
                <a:ext cx="3960000" cy="360000"/>
              </a:xfrm>
              <a:prstGeom prst="chevron">
                <a:avLst/>
              </a:prstGeom>
              <a:solidFill>
                <a:srgbClr val="9BBB59">
                  <a:lumMod val="40000"/>
                  <a:lumOff val="6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6" name="箭头: V 形 9">
                <a:extLst>
                  <a:ext uri="{FF2B5EF4-FFF2-40B4-BE49-F238E27FC236}">
                    <a16:creationId xmlns:a16="http://schemas.microsoft.com/office/drawing/2014/main" id="{B94C5E98-2B53-4C02-9430-BC80A19D2EBA}"/>
                  </a:ext>
                </a:extLst>
              </p:cNvPr>
              <p:cNvSpPr/>
              <p:nvPr/>
            </p:nvSpPr>
            <p:spPr>
              <a:xfrm>
                <a:off x="10752000" y="6601"/>
                <a:ext cx="1440000" cy="360000"/>
              </a:xfrm>
              <a:prstGeom prst="chevron">
                <a:avLst/>
              </a:prstGeom>
              <a:solidFill>
                <a:srgbClr val="9BBB59">
                  <a:lumMod val="40000"/>
                  <a:lumOff val="6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C8E11E7D-1569-449B-8F1B-4E66A9EC0955}"/>
                  </a:ext>
                </a:extLst>
              </p:cNvPr>
              <p:cNvSpPr/>
              <p:nvPr/>
            </p:nvSpPr>
            <p:spPr>
              <a:xfrm>
                <a:off x="10898909" y="6601"/>
                <a:ext cx="11721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Arial" panose="02080604020202020204" charset="0"/>
                    <a:ea typeface="方正书宋_GBK" charset="-122"/>
                  </a:rPr>
                  <a:t>Summary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D8BDE2AC-D417-4396-9493-29A490CCB95C}"/>
                  </a:ext>
                </a:extLst>
              </p:cNvPr>
              <p:cNvSpPr/>
              <p:nvPr/>
            </p:nvSpPr>
            <p:spPr>
              <a:xfrm>
                <a:off x="738287" y="-13376"/>
                <a:ext cx="13901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dirty="0" smtClean="0">
                    <a:solidFill>
                      <a:srgbClr val="FFFF00"/>
                    </a:solidFill>
                    <a:latin typeface="Arial" panose="02080604020202020204" charset="0"/>
                    <a:ea typeface="方正书宋_GBK" charset="-122"/>
                    <a:sym typeface="Wingdings" panose="05000000000000000000" pitchFamily="2" charset="2"/>
                  </a:rPr>
                  <a:t>Introduction</a:t>
                </a:r>
                <a:endParaRPr lang="zh-CN" altLang="en-US" i="1" dirty="0">
                  <a:solidFill>
                    <a:srgbClr val="FFFF00"/>
                  </a:solidFill>
                  <a:latin typeface="Arial"/>
                </a:endParaRPr>
              </a:p>
            </p:txBody>
          </p:sp>
          <p:sp>
            <p:nvSpPr>
              <p:cNvPr id="29" name="箭头: V 形 7">
                <a:extLst>
                  <a:ext uri="{FF2B5EF4-FFF2-40B4-BE49-F238E27FC236}">
                    <a16:creationId xmlns:a16="http://schemas.microsoft.com/office/drawing/2014/main" id="{E5F966FA-0D88-418E-973F-D32D4627C0DC}"/>
                  </a:ext>
                </a:extLst>
              </p:cNvPr>
              <p:cNvSpPr/>
              <p:nvPr/>
            </p:nvSpPr>
            <p:spPr>
              <a:xfrm>
                <a:off x="2920538" y="2932"/>
                <a:ext cx="3780000" cy="360000"/>
              </a:xfrm>
              <a:prstGeom prst="chevron">
                <a:avLst/>
              </a:prstGeom>
              <a:solidFill>
                <a:srgbClr val="9BBB59">
                  <a:lumMod val="40000"/>
                  <a:lumOff val="6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D8BDE2AC-D417-4396-9493-29A490CCB95C}"/>
                  </a:ext>
                </a:extLst>
              </p:cNvPr>
              <p:cNvSpPr/>
              <p:nvPr/>
            </p:nvSpPr>
            <p:spPr>
              <a:xfrm>
                <a:off x="3774550" y="-10444"/>
                <a:ext cx="21820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dirty="0">
                    <a:solidFill>
                      <a:prstClr val="white">
                        <a:lumMod val="65000"/>
                      </a:prstClr>
                    </a:solidFill>
                    <a:latin typeface="Arial" panose="02080604020202020204" charset="0"/>
                    <a:ea typeface="方正书宋_GBK" charset="-122"/>
                    <a:sym typeface="Wingdings" panose="05000000000000000000" pitchFamily="2" charset="2"/>
                  </a:rPr>
                  <a:t>3</a:t>
                </a:r>
                <a:r>
                  <a:rPr lang="en-US" altLang="zh-CN" i="1" dirty="0">
                    <a:solidFill>
                      <a:prstClr val="white">
                        <a:lumMod val="65000"/>
                      </a:prstClr>
                    </a:solidFill>
                    <a:latin typeface="Arial" panose="02080604020202020204" charset="0"/>
                    <a:ea typeface="方正书宋_GBK" charset="-122"/>
                    <a:sym typeface="Wingdings" panose="05000000000000000000" pitchFamily="2" charset="2"/>
                  </a:rPr>
                  <a:t>l</a:t>
                </a:r>
                <a:r>
                  <a:rPr lang="en-US" altLang="zh-CN" dirty="0">
                    <a:solidFill>
                      <a:prstClr val="white">
                        <a:lumMod val="65000"/>
                      </a:prstClr>
                    </a:solidFill>
                    <a:latin typeface="Arial" panose="02080604020202020204" charset="0"/>
                    <a:ea typeface="方正书宋_GBK" charset="-122"/>
                    <a:sym typeface="Wingdings" panose="05000000000000000000" pitchFamily="2" charset="2"/>
                  </a:rPr>
                  <a:t>+MET </a:t>
                </a:r>
                <a:r>
                  <a:rPr lang="en-US" altLang="zh-CN" dirty="0" smtClean="0">
                    <a:solidFill>
                      <a:prstClr val="white">
                        <a:lumMod val="65000"/>
                      </a:prstClr>
                    </a:solidFill>
                    <a:latin typeface="Arial" panose="02080604020202020204" charset="0"/>
                    <a:ea typeface="方正书宋_GBK" charset="-122"/>
                    <a:sym typeface="Wingdings" panose="05000000000000000000" pitchFamily="2" charset="2"/>
                  </a:rPr>
                  <a:t>@ HL-LHC</a:t>
                </a:r>
                <a:endParaRPr lang="zh-CN" altLang="en-US" dirty="0">
                  <a:solidFill>
                    <a:prstClr val="white">
                      <a:lumMod val="65000"/>
                    </a:prstClr>
                  </a:solidFill>
                  <a:latin typeface="Arial"/>
                </a:endParaRPr>
              </a:p>
            </p:txBody>
          </p:sp>
        </p:grp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4B8755CC-88D2-498D-A1BC-CD31FD84F9D1}"/>
                </a:ext>
              </a:extLst>
            </p:cNvPr>
            <p:cNvSpPr/>
            <p:nvPr/>
          </p:nvSpPr>
          <p:spPr>
            <a:xfrm>
              <a:off x="6976670" y="-23715"/>
              <a:ext cx="36054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zh-CN" kern="0" dirty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2</a:t>
              </a:r>
              <a:r>
                <a:rPr lang="en-US" altLang="zh-CN" i="1" kern="0" dirty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l</a:t>
              </a:r>
              <a:r>
                <a:rPr lang="en-US" altLang="zh-CN" kern="0" dirty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+2</a:t>
              </a:r>
              <a:r>
                <a:rPr lang="en-US" altLang="zh-CN" i="1" kern="0" dirty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j</a:t>
              </a:r>
              <a:r>
                <a:rPr lang="en-US" altLang="zh-CN" kern="0" dirty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 @ </a:t>
              </a:r>
              <a:r>
                <a:rPr lang="en-US" altLang="zh-CN" kern="0" dirty="0" smtClean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HL-LHC &amp; </a:t>
              </a:r>
              <a:r>
                <a:rPr lang="en-US" altLang="zh-CN" kern="0" dirty="0" err="1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SppC</a:t>
              </a:r>
              <a:r>
                <a:rPr lang="en-US" altLang="zh-CN" kern="0" dirty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/FCC-</a:t>
              </a:r>
              <a:r>
                <a:rPr lang="en-US" altLang="zh-CN" kern="0" dirty="0" err="1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hh</a:t>
              </a:r>
              <a:endParaRPr lang="en-US" altLang="zh-CN" kern="0" dirty="0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281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15238" y="382563"/>
            <a:ext cx="5560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Global Constraints</a:t>
            </a:r>
            <a:endParaRPr kumimoji="1" lang="zh-CN" altLang="en-US" sz="2400" dirty="0">
              <a:solidFill>
                <a:prstClr val="black"/>
              </a:solidFill>
              <a:latin typeface="Arial"/>
              <a:ea typeface="宋体" panose="02010600030101010101" pitchFamily="2" charset="-122"/>
              <a:cs typeface="Arial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738805" y="900841"/>
            <a:ext cx="19014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m</a:t>
            </a:r>
            <a:r>
              <a:rPr lang="en-US" altLang="zh-CN" sz="1600" baseline="-250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N</a:t>
            </a:r>
            <a:r>
              <a:rPr lang="en-US" altLang="zh-CN" sz="1600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: 0.1 ~ 500 GeV</a:t>
            </a:r>
            <a:endParaRPr lang="zh-CN" altLang="en-US" sz="1600" dirty="0">
              <a:solidFill>
                <a:prstClr val="black"/>
              </a:solidFill>
              <a:latin typeface="Arial"/>
              <a:ea typeface="宋体" panose="02010600030101010101" pitchFamily="2" charset="-122"/>
              <a:cs typeface="Arial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33396" y="874880"/>
            <a:ext cx="50585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prstClr val="black"/>
                </a:solidFill>
                <a:latin typeface="Times New Roman"/>
                <a:ea typeface="宋体" panose="02010600030101010101" pitchFamily="2" charset="-122"/>
                <a:cs typeface="Times New Roman"/>
              </a:rPr>
              <a:t>from [</a:t>
            </a:r>
            <a:r>
              <a:rPr lang="en-US" altLang="zh-CN" sz="1200" dirty="0" err="1">
                <a:solidFill>
                  <a:prstClr val="black"/>
                </a:solidFill>
                <a:latin typeface="Times New Roman"/>
                <a:ea typeface="宋体" panose="02010600030101010101" pitchFamily="2" charset="-122"/>
                <a:cs typeface="Times New Roman"/>
              </a:rPr>
              <a:t>Deppisch</a:t>
            </a:r>
            <a:r>
              <a:rPr lang="en-US" altLang="zh-CN" sz="1200" dirty="0">
                <a:solidFill>
                  <a:prstClr val="black"/>
                </a:solidFill>
                <a:latin typeface="Times New Roman"/>
                <a:ea typeface="宋体" panose="02010600030101010101" pitchFamily="2" charset="-122"/>
                <a:cs typeface="Times New Roman"/>
              </a:rPr>
              <a:t>, </a:t>
            </a:r>
            <a:r>
              <a:rPr lang="en-US" altLang="zh-CN" sz="1200" dirty="0" err="1">
                <a:solidFill>
                  <a:prstClr val="black"/>
                </a:solidFill>
                <a:latin typeface="Times New Roman"/>
                <a:ea typeface="宋体" panose="02010600030101010101" pitchFamily="2" charset="-122"/>
                <a:cs typeface="Times New Roman"/>
              </a:rPr>
              <a:t>Dev</a:t>
            </a:r>
            <a:r>
              <a:rPr lang="en-US" altLang="zh-CN" sz="1200" dirty="0">
                <a:solidFill>
                  <a:prstClr val="black"/>
                </a:solidFill>
                <a:latin typeface="Times New Roman"/>
                <a:ea typeface="宋体" panose="02010600030101010101" pitchFamily="2" charset="-122"/>
                <a:cs typeface="Times New Roman"/>
              </a:rPr>
              <a:t> and </a:t>
            </a:r>
            <a:r>
              <a:rPr lang="en-US" altLang="zh-CN" sz="1200" dirty="0" err="1">
                <a:solidFill>
                  <a:prstClr val="black"/>
                </a:solidFill>
                <a:latin typeface="Times New Roman"/>
                <a:ea typeface="宋体" panose="02010600030101010101" pitchFamily="2" charset="-122"/>
                <a:cs typeface="Times New Roman"/>
              </a:rPr>
              <a:t>Pilaftsis</a:t>
            </a:r>
            <a:r>
              <a:rPr lang="en-US" altLang="zh-CN" sz="1200" dirty="0">
                <a:solidFill>
                  <a:prstClr val="black"/>
                </a:solidFill>
                <a:latin typeface="Times New Roman"/>
                <a:ea typeface="宋体" panose="02010600030101010101" pitchFamily="2" charset="-122"/>
                <a:cs typeface="Times New Roman"/>
              </a:rPr>
              <a:t>, New J. Phys. 17 (2015) 085019]</a:t>
            </a:r>
            <a:endParaRPr lang="zh-CN" altLang="en-US" sz="1200" dirty="0">
              <a:solidFill>
                <a:prstClr val="black"/>
              </a:solidFill>
              <a:latin typeface="Times New Roman"/>
              <a:ea typeface="宋体" panose="02010600030101010101" pitchFamily="2" charset="-122"/>
              <a:cs typeface="Times New Roman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357" y="-23715"/>
            <a:ext cx="12184643" cy="399648"/>
            <a:chOff x="7357" y="-23715"/>
            <a:chExt cx="12184643" cy="399648"/>
          </a:xfrm>
        </p:grpSpPr>
        <p:grpSp>
          <p:nvGrpSpPr>
            <p:cNvPr id="9" name="组合 8"/>
            <p:cNvGrpSpPr/>
            <p:nvPr/>
          </p:nvGrpSpPr>
          <p:grpSpPr>
            <a:xfrm>
              <a:off x="7357" y="-13376"/>
              <a:ext cx="12184643" cy="389309"/>
              <a:chOff x="7357" y="-13376"/>
              <a:chExt cx="12184643" cy="389309"/>
            </a:xfrm>
          </p:grpSpPr>
          <p:sp>
            <p:nvSpPr>
              <p:cNvPr id="11" name="箭头: V 形 7">
                <a:extLst>
                  <a:ext uri="{FF2B5EF4-FFF2-40B4-BE49-F238E27FC236}">
                    <a16:creationId xmlns:a16="http://schemas.microsoft.com/office/drawing/2014/main" id="{E5F966FA-0D88-418E-973F-D32D4627C0DC}"/>
                  </a:ext>
                </a:extLst>
              </p:cNvPr>
              <p:cNvSpPr/>
              <p:nvPr/>
            </p:nvSpPr>
            <p:spPr>
              <a:xfrm>
                <a:off x="7357" y="0"/>
                <a:ext cx="2880000" cy="360000"/>
              </a:xfrm>
              <a:prstGeom prst="chevron">
                <a:avLst/>
              </a:prstGeom>
              <a:solidFill>
                <a:srgbClr val="00B05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2" name="箭头: V 形 8">
                <a:extLst>
                  <a:ext uri="{FF2B5EF4-FFF2-40B4-BE49-F238E27FC236}">
                    <a16:creationId xmlns:a16="http://schemas.microsoft.com/office/drawing/2014/main" id="{B075E642-362A-46E2-93F6-3A3D09EB24FD}"/>
                  </a:ext>
                </a:extLst>
              </p:cNvPr>
              <p:cNvSpPr/>
              <p:nvPr/>
            </p:nvSpPr>
            <p:spPr>
              <a:xfrm>
                <a:off x="6748261" y="82"/>
                <a:ext cx="3960000" cy="360000"/>
              </a:xfrm>
              <a:prstGeom prst="chevron">
                <a:avLst/>
              </a:prstGeom>
              <a:solidFill>
                <a:srgbClr val="9BBB59">
                  <a:lumMod val="40000"/>
                  <a:lumOff val="6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3" name="箭头: V 形 9">
                <a:extLst>
                  <a:ext uri="{FF2B5EF4-FFF2-40B4-BE49-F238E27FC236}">
                    <a16:creationId xmlns:a16="http://schemas.microsoft.com/office/drawing/2014/main" id="{B94C5E98-2B53-4C02-9430-BC80A19D2EBA}"/>
                  </a:ext>
                </a:extLst>
              </p:cNvPr>
              <p:cNvSpPr/>
              <p:nvPr/>
            </p:nvSpPr>
            <p:spPr>
              <a:xfrm>
                <a:off x="10752000" y="6601"/>
                <a:ext cx="1440000" cy="360000"/>
              </a:xfrm>
              <a:prstGeom prst="chevron">
                <a:avLst/>
              </a:prstGeom>
              <a:solidFill>
                <a:srgbClr val="9BBB59">
                  <a:lumMod val="40000"/>
                  <a:lumOff val="6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C8E11E7D-1569-449B-8F1B-4E66A9EC0955}"/>
                  </a:ext>
                </a:extLst>
              </p:cNvPr>
              <p:cNvSpPr/>
              <p:nvPr/>
            </p:nvSpPr>
            <p:spPr>
              <a:xfrm>
                <a:off x="10898909" y="6601"/>
                <a:ext cx="11721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Arial" panose="02080604020202020204" charset="0"/>
                    <a:ea typeface="方正书宋_GBK" charset="-122"/>
                  </a:rPr>
                  <a:t>Summary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D8BDE2AC-D417-4396-9493-29A490CCB95C}"/>
                  </a:ext>
                </a:extLst>
              </p:cNvPr>
              <p:cNvSpPr/>
              <p:nvPr/>
            </p:nvSpPr>
            <p:spPr>
              <a:xfrm>
                <a:off x="738287" y="-13376"/>
                <a:ext cx="13901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dirty="0" smtClean="0">
                    <a:solidFill>
                      <a:srgbClr val="FFFF00"/>
                    </a:solidFill>
                    <a:latin typeface="Arial" panose="02080604020202020204" charset="0"/>
                    <a:ea typeface="方正书宋_GBK" charset="-122"/>
                    <a:sym typeface="Wingdings" panose="05000000000000000000" pitchFamily="2" charset="2"/>
                  </a:rPr>
                  <a:t>Introduction</a:t>
                </a:r>
                <a:endParaRPr lang="zh-CN" altLang="en-US" i="1" dirty="0">
                  <a:solidFill>
                    <a:srgbClr val="FFFF00"/>
                  </a:solidFill>
                  <a:latin typeface="Arial"/>
                </a:endParaRPr>
              </a:p>
            </p:txBody>
          </p:sp>
          <p:sp>
            <p:nvSpPr>
              <p:cNvPr id="16" name="箭头: V 形 7">
                <a:extLst>
                  <a:ext uri="{FF2B5EF4-FFF2-40B4-BE49-F238E27FC236}">
                    <a16:creationId xmlns:a16="http://schemas.microsoft.com/office/drawing/2014/main" id="{E5F966FA-0D88-418E-973F-D32D4627C0DC}"/>
                  </a:ext>
                </a:extLst>
              </p:cNvPr>
              <p:cNvSpPr/>
              <p:nvPr/>
            </p:nvSpPr>
            <p:spPr>
              <a:xfrm>
                <a:off x="2920538" y="2932"/>
                <a:ext cx="3780000" cy="360000"/>
              </a:xfrm>
              <a:prstGeom prst="chevron">
                <a:avLst/>
              </a:prstGeom>
              <a:solidFill>
                <a:srgbClr val="9BBB59">
                  <a:lumMod val="40000"/>
                  <a:lumOff val="6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D8BDE2AC-D417-4396-9493-29A490CCB95C}"/>
                  </a:ext>
                </a:extLst>
              </p:cNvPr>
              <p:cNvSpPr/>
              <p:nvPr/>
            </p:nvSpPr>
            <p:spPr>
              <a:xfrm>
                <a:off x="3774550" y="-10444"/>
                <a:ext cx="21820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dirty="0">
                    <a:solidFill>
                      <a:prstClr val="white">
                        <a:lumMod val="65000"/>
                      </a:prstClr>
                    </a:solidFill>
                    <a:latin typeface="Arial" panose="02080604020202020204" charset="0"/>
                    <a:ea typeface="方正书宋_GBK" charset="-122"/>
                    <a:sym typeface="Wingdings" panose="05000000000000000000" pitchFamily="2" charset="2"/>
                  </a:rPr>
                  <a:t>3</a:t>
                </a:r>
                <a:r>
                  <a:rPr lang="en-US" altLang="zh-CN" i="1" dirty="0">
                    <a:solidFill>
                      <a:prstClr val="white">
                        <a:lumMod val="65000"/>
                      </a:prstClr>
                    </a:solidFill>
                    <a:latin typeface="Arial" panose="02080604020202020204" charset="0"/>
                    <a:ea typeface="方正书宋_GBK" charset="-122"/>
                    <a:sym typeface="Wingdings" panose="05000000000000000000" pitchFamily="2" charset="2"/>
                  </a:rPr>
                  <a:t>l</a:t>
                </a:r>
                <a:r>
                  <a:rPr lang="en-US" altLang="zh-CN" dirty="0">
                    <a:solidFill>
                      <a:prstClr val="white">
                        <a:lumMod val="65000"/>
                      </a:prstClr>
                    </a:solidFill>
                    <a:latin typeface="Arial" panose="02080604020202020204" charset="0"/>
                    <a:ea typeface="方正书宋_GBK" charset="-122"/>
                    <a:sym typeface="Wingdings" panose="05000000000000000000" pitchFamily="2" charset="2"/>
                  </a:rPr>
                  <a:t>+MET </a:t>
                </a:r>
                <a:r>
                  <a:rPr lang="en-US" altLang="zh-CN" dirty="0" smtClean="0">
                    <a:solidFill>
                      <a:prstClr val="white">
                        <a:lumMod val="65000"/>
                      </a:prstClr>
                    </a:solidFill>
                    <a:latin typeface="Arial" panose="02080604020202020204" charset="0"/>
                    <a:ea typeface="方正书宋_GBK" charset="-122"/>
                    <a:sym typeface="Wingdings" panose="05000000000000000000" pitchFamily="2" charset="2"/>
                  </a:rPr>
                  <a:t>@ HL-LHC</a:t>
                </a:r>
                <a:endParaRPr lang="zh-CN" altLang="en-US" dirty="0">
                  <a:solidFill>
                    <a:prstClr val="white">
                      <a:lumMod val="65000"/>
                    </a:prstClr>
                  </a:solidFill>
                  <a:latin typeface="Arial"/>
                </a:endParaRPr>
              </a:p>
            </p:txBody>
          </p:sp>
        </p:grp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B8755CC-88D2-498D-A1BC-CD31FD84F9D1}"/>
                </a:ext>
              </a:extLst>
            </p:cNvPr>
            <p:cNvSpPr/>
            <p:nvPr/>
          </p:nvSpPr>
          <p:spPr>
            <a:xfrm>
              <a:off x="6976670" y="-23715"/>
              <a:ext cx="36054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zh-CN" kern="0" dirty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2</a:t>
              </a:r>
              <a:r>
                <a:rPr lang="en-US" altLang="zh-CN" i="1" kern="0" dirty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l</a:t>
              </a:r>
              <a:r>
                <a:rPr lang="en-US" altLang="zh-CN" kern="0" dirty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+2</a:t>
              </a:r>
              <a:r>
                <a:rPr lang="en-US" altLang="zh-CN" i="1" kern="0" dirty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j</a:t>
              </a:r>
              <a:r>
                <a:rPr lang="en-US" altLang="zh-CN" kern="0" dirty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 @ </a:t>
              </a:r>
              <a:r>
                <a:rPr lang="en-US" altLang="zh-CN" kern="0" dirty="0" smtClean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HL-LHC &amp; </a:t>
              </a:r>
              <a:r>
                <a:rPr lang="en-US" altLang="zh-CN" kern="0" dirty="0" err="1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SppC</a:t>
              </a:r>
              <a:r>
                <a:rPr lang="en-US" altLang="zh-CN" kern="0" dirty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/FCC-</a:t>
              </a:r>
              <a:r>
                <a:rPr lang="en-US" altLang="zh-CN" kern="0" dirty="0" err="1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hh</a:t>
              </a:r>
              <a:endParaRPr lang="en-US" altLang="zh-CN" kern="0" dirty="0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endParaRPr>
            </a:p>
          </p:txBody>
        </p:sp>
      </p:grpSp>
      <p:pic>
        <p:nvPicPr>
          <p:cNvPr id="18" name="图片 1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20288" y="1239395"/>
            <a:ext cx="9720000" cy="55080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5956558" y="3182729"/>
            <a:ext cx="31886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Times New Roman"/>
                <a:ea typeface="宋体" panose="02010600030101010101" pitchFamily="2" charset="-122"/>
                <a:cs typeface="Times New Roman"/>
              </a:rPr>
              <a:t>[</a:t>
            </a:r>
            <a:r>
              <a:rPr lang="en-US" sz="1200" dirty="0" err="1" smtClean="0">
                <a:solidFill>
                  <a:prstClr val="black"/>
                </a:solidFill>
                <a:latin typeface="Times New Roman"/>
                <a:ea typeface="宋体" panose="02010600030101010101" pitchFamily="2" charset="-122"/>
                <a:cs typeface="Times New Roman"/>
              </a:rPr>
              <a:t>Z.Phys</a:t>
            </a:r>
            <a:r>
              <a:rPr lang="en-US" sz="1200" dirty="0">
                <a:solidFill>
                  <a:prstClr val="black"/>
                </a:solidFill>
                <a:latin typeface="Times New Roman"/>
                <a:ea typeface="宋体" panose="02010600030101010101" pitchFamily="2" charset="-122"/>
                <a:cs typeface="Times New Roman"/>
              </a:rPr>
              <a:t>. C74 (1997) 57-71, </a:t>
            </a:r>
            <a:r>
              <a:rPr lang="en-US" sz="1200" dirty="0" smtClean="0">
                <a:solidFill>
                  <a:prstClr val="black"/>
                </a:solidFill>
                <a:latin typeface="Times New Roman"/>
                <a:ea typeface="宋体" panose="02010600030101010101" pitchFamily="2" charset="-122"/>
                <a:cs typeface="Times New Roman"/>
              </a:rPr>
              <a:t>CERN-PPE-96-195]</a:t>
            </a:r>
            <a:endParaRPr lang="en-US" sz="1200" dirty="0">
              <a:solidFill>
                <a:prstClr val="black"/>
              </a:solidFill>
              <a:latin typeface="Times New Roman"/>
              <a:ea typeface="宋体" panose="02010600030101010101" pitchFamily="2" charset="-122"/>
              <a:cs typeface="Times New Roman"/>
            </a:endParaRPr>
          </a:p>
        </p:txBody>
      </p:sp>
      <p:sp>
        <p:nvSpPr>
          <p:cNvPr id="20" name="Text Box 5121"/>
          <p:cNvSpPr txBox="1">
            <a:spLocks noChangeArrowheads="1"/>
          </p:cNvSpPr>
          <p:nvPr/>
        </p:nvSpPr>
        <p:spPr bwMode="auto">
          <a:xfrm>
            <a:off x="11229975" y="6367997"/>
            <a:ext cx="73573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FZShuSong-Z01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9pPr>
          </a:lstStyle>
          <a:p>
            <a:pPr algn="r"/>
            <a:fld id="{66B58C58-19E2-4D52-BD41-B83CF60D15AA}" type="slidenum">
              <a:rPr lang="en-US" altLang="en-US" sz="1200" smtClean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8</a:t>
            </a:fld>
            <a:r>
              <a:rPr lang="en-US" altLang="en-US" sz="1200" dirty="0" smtClean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/ 22</a:t>
            </a:r>
            <a:endParaRPr lang="en-US" altLang="en-US" sz="1200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054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4747386" y="385326"/>
            <a:ext cx="2547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Production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Rates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133" y="1181626"/>
            <a:ext cx="3657600" cy="160808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653" y="1199448"/>
            <a:ext cx="3657600" cy="1590261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587877" y="2276937"/>
            <a:ext cx="28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ews Gothic MT"/>
                <a:ea typeface="宋体" panose="02010600030101010101" pitchFamily="2" charset="-122"/>
                <a:cs typeface="+mn-cs"/>
              </a:rPr>
              <a:t>LNC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ws Gothic MT"/>
                <a:ea typeface="宋体" panose="02010600030101010101" pitchFamily="2" charset="-122"/>
                <a:cs typeface="+mn-cs"/>
              </a:rPr>
              <a:t>via Majorana or Dirac N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ws Gothic M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141639" y="850307"/>
            <a:ext cx="3867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3</a:t>
            </a:r>
            <a:r>
              <a:rPr lang="en-US" altLang="zh-CN" i="1" dirty="0" smtClean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</a:rPr>
              <a:t>l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+ MET with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no-OSSF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 lepton pairs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Arial"/>
            </a:endParaRPr>
          </a:p>
        </p:txBody>
      </p:sp>
      <p:pic>
        <p:nvPicPr>
          <p:cNvPr id="2" name="图片 1" descr="屏幕快照 2016-09-24 20.55.10.png"/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086"/>
          <a:stretch/>
        </p:blipFill>
        <p:spPr>
          <a:xfrm>
            <a:off x="1371337" y="2895263"/>
            <a:ext cx="3657600" cy="749808"/>
          </a:xfrm>
          <a:prstGeom prst="rect">
            <a:avLst/>
          </a:prstGeom>
        </p:spPr>
      </p:pic>
      <p:pic>
        <p:nvPicPr>
          <p:cNvPr id="15" name="图片 14" descr="屏幕快照 2016-09-24 20.55.10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44"/>
          <a:stretch/>
        </p:blipFill>
        <p:spPr>
          <a:xfrm>
            <a:off x="6590204" y="2895264"/>
            <a:ext cx="3657600" cy="743475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931288" y="3768772"/>
            <a:ext cx="4350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Scale factors for different tri-lepton states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Arial"/>
            </a:endParaRPr>
          </a:p>
        </p:txBody>
      </p:sp>
      <p:graphicFrame>
        <p:nvGraphicFramePr>
          <p:cNvPr id="30" name="表格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199175"/>
              </p:ext>
            </p:extLst>
          </p:nvPr>
        </p:nvGraphicFramePr>
        <p:xfrm>
          <a:off x="1049497" y="4151614"/>
          <a:ext cx="4560809" cy="1651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216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7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64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baseline="0" dirty="0" smtClean="0">
                          <a:latin typeface="Arial"/>
                          <a:cs typeface="Arial"/>
                        </a:rPr>
                        <a:t>Dirac</a:t>
                      </a:r>
                    </a:p>
                    <a:p>
                      <a:pPr algn="ctr"/>
                      <a:r>
                        <a:rPr lang="en-US" altLang="zh-CN" b="0" baseline="0" dirty="0" smtClean="0">
                          <a:latin typeface="Arial"/>
                          <a:cs typeface="Arial"/>
                        </a:rPr>
                        <a:t>(</a:t>
                      </a:r>
                      <a:r>
                        <a:rPr lang="en-US" altLang="zh-CN" b="0" baseline="0" dirty="0" smtClean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LNC</a:t>
                      </a:r>
                      <a:r>
                        <a:rPr lang="en-US" altLang="zh-CN" b="0" baseline="0" dirty="0" smtClean="0">
                          <a:latin typeface="Arial"/>
                          <a:cs typeface="Arial"/>
                        </a:rPr>
                        <a:t>)</a:t>
                      </a:r>
                      <a:endParaRPr lang="zh-CN" altLang="en-US" b="0" baseline="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baseline="0" dirty="0" smtClean="0">
                          <a:latin typeface="Arial"/>
                          <a:cs typeface="Arial"/>
                        </a:rPr>
                        <a:t>Majorana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baseline="0" dirty="0" smtClean="0">
                          <a:latin typeface="Arial"/>
                          <a:cs typeface="Arial"/>
                        </a:rPr>
                        <a:t>(LNC+</a:t>
                      </a:r>
                      <a:r>
                        <a:rPr lang="en-US" altLang="zh-CN" b="0" baseline="0" dirty="0" smtClean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LNV</a:t>
                      </a:r>
                      <a:r>
                        <a:rPr lang="en-US" altLang="zh-CN" b="0" baseline="0" dirty="0" smtClean="0">
                          <a:latin typeface="Arial"/>
                          <a:cs typeface="Arial"/>
                        </a:rPr>
                        <a:t>)</a:t>
                      </a:r>
                      <a:endParaRPr lang="zh-CN" altLang="en-US" b="0" baseline="0" dirty="0" smtClean="0"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baseline="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i="1" dirty="0" smtClean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</a:t>
                      </a:r>
                      <a:endParaRPr lang="zh-CN" altLang="en-US" b="0" i="1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lang="en-US" altLang="zh-CN" b="0" i="1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zh-CN" b="0" dirty="0" smtClean="0">
                          <a:latin typeface="Arial"/>
                          <a:cs typeface="Arial"/>
                        </a:rPr>
                        <a:t>(1 + </a:t>
                      </a:r>
                      <a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lang="en-US" altLang="zh-CN" b="0" i="1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zh-CN" b="0" dirty="0" smtClean="0">
                          <a:latin typeface="Arial"/>
                          <a:cs typeface="Arial"/>
                        </a:rPr>
                        <a:t>)</a:t>
                      </a:r>
                      <a:endParaRPr lang="zh-CN" altLang="en-US" b="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b="0" baseline="0" dirty="0" smtClean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b="0" i="1" dirty="0" smtClean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</a:t>
                      </a:r>
                      <a:endParaRPr lang="zh-CN" altLang="en-US" b="0" i="1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b="0" dirty="0" smtClean="0">
                        <a:latin typeface="Arial"/>
                        <a:cs typeface="Arial"/>
                      </a:endParaRPr>
                    </a:p>
                    <a:p>
                      <a:pPr algn="ctr"/>
                      <a:endParaRPr lang="zh-CN" altLang="en-US" b="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1" name="图片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4948" y="4807574"/>
            <a:ext cx="1005840" cy="599224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7049947" y="4828378"/>
            <a:ext cx="168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disparity factor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Arial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537760" y="3805138"/>
            <a:ext cx="2198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normalization factor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Arial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0665" y="4045434"/>
            <a:ext cx="2743200" cy="590843"/>
          </a:xfrm>
          <a:prstGeom prst="rect">
            <a:avLst/>
          </a:prstGeom>
        </p:spPr>
      </p:pic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1225122"/>
              </p:ext>
            </p:extLst>
          </p:nvPr>
        </p:nvGraphicFramePr>
        <p:xfrm>
          <a:off x="4291108" y="5130368"/>
          <a:ext cx="9144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680" name="Equation" r:id="rId8" imgW="914400" imgH="660400" progId="Equation.DSMT4">
                  <p:embed/>
                </p:oleObj>
              </mc:Choice>
              <mc:Fallback>
                <p:oleObj name="Equation" r:id="rId8" imgW="914400" imgH="660400" progId="Equation.DSMT4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291108" y="5130368"/>
                        <a:ext cx="914400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矩形 35"/>
          <p:cNvSpPr/>
          <p:nvPr/>
        </p:nvSpPr>
        <p:spPr>
          <a:xfrm>
            <a:off x="6621133" y="5599060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when </a:t>
            </a:r>
            <a:r>
              <a:rPr kumimoji="1" lang="en-US" altLang="zh-CN" i="1" dirty="0" smtClean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r</a:t>
            </a:r>
            <a:r>
              <a:rPr kumimoji="1"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 </a:t>
            </a:r>
            <a:r>
              <a:rPr kumimoji="1" lang="en-US" altLang="zh-CN" dirty="0" smtClean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= 1</a:t>
            </a:r>
            <a:r>
              <a:rPr kumimoji="1" lang="en-US" altLang="zh-CN" dirty="0">
                <a:solidFill>
                  <a:prstClr val="black"/>
                </a:solidFill>
                <a:latin typeface="Arial"/>
                <a:ea typeface="宋体" panose="02010600030101010101" pitchFamily="2" charset="-122"/>
                <a:cs typeface="Arial"/>
                <a:sym typeface="Wingdings"/>
              </a:rPr>
              <a:t>,</a:t>
            </a:r>
            <a:r>
              <a:rPr kumimoji="1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  <a:sym typeface="Wingdings"/>
              </a:rPr>
              <a:t>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ws Gothic M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864624" y="2290424"/>
            <a:ext cx="2377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ews Gothic MT"/>
                <a:ea typeface="宋体" panose="02010600030101010101" pitchFamily="2" charset="-122"/>
                <a:cs typeface="+mn-cs"/>
              </a:rPr>
              <a:t>LNV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ws Gothic MT"/>
                <a:ea typeface="宋体" panose="02010600030101010101" pitchFamily="2" charset="-122"/>
                <a:cs typeface="+mn-cs"/>
              </a:rPr>
              <a:t>via Majorana N only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ws Gothic MT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2525" y="5328247"/>
            <a:ext cx="1097280" cy="30175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5377" y="4862317"/>
            <a:ext cx="1097280" cy="28135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31288" y="6095414"/>
            <a:ext cx="68001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  <a:sym typeface="Wingdings"/>
              </a:rPr>
              <a:t>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When 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r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&gt;&gt; 1, or &lt;&lt; 1, Dirac vs. Majorana via production rates,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    details see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[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Phys. Rev. D 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94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 (2016) 013005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 ]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Times New Roman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47046" y="4011328"/>
            <a:ext cx="1642382" cy="52426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47046" y="4768661"/>
            <a:ext cx="1846030" cy="61534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28113" y="5622050"/>
            <a:ext cx="2983014" cy="346342"/>
          </a:xfrm>
          <a:prstGeom prst="rect">
            <a:avLst/>
          </a:prstGeom>
        </p:spPr>
      </p:pic>
      <p:sp>
        <p:nvSpPr>
          <p:cNvPr id="43" name="Text Box 5121"/>
          <p:cNvSpPr txBox="1">
            <a:spLocks noChangeArrowheads="1"/>
          </p:cNvSpPr>
          <p:nvPr/>
        </p:nvSpPr>
        <p:spPr bwMode="auto">
          <a:xfrm>
            <a:off x="11229975" y="6367997"/>
            <a:ext cx="73573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FZShuSong-Z01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FZShuSong-Z01" charset="-122"/>
              </a:defRPr>
            </a:lvl9pPr>
          </a:lstStyle>
          <a:p>
            <a:pPr algn="r"/>
            <a:fld id="{2E458D38-7CB3-420C-B1B4-E27200C98A9D}" type="slidenum">
              <a:rPr lang="en-US" altLang="en-US" sz="1200" smtClean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9</a:t>
            </a:fld>
            <a:r>
              <a:rPr lang="en-US" altLang="en-US" sz="1200" dirty="0" smtClean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/ 22</a:t>
            </a:r>
            <a:endParaRPr lang="en-US" altLang="en-US" sz="1200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357" y="-13376"/>
            <a:ext cx="12184643" cy="389309"/>
            <a:chOff x="7357" y="-13376"/>
            <a:chExt cx="12184643" cy="389309"/>
          </a:xfrm>
        </p:grpSpPr>
        <p:sp>
          <p:nvSpPr>
            <p:cNvPr id="38" name="箭头: V 形 7">
              <a:extLst>
                <a:ext uri="{FF2B5EF4-FFF2-40B4-BE49-F238E27FC236}">
                  <a16:creationId xmlns:a16="http://schemas.microsoft.com/office/drawing/2014/main" id="{E5F966FA-0D88-418E-973F-D32D4627C0DC}"/>
                </a:ext>
              </a:extLst>
            </p:cNvPr>
            <p:cNvSpPr/>
            <p:nvPr/>
          </p:nvSpPr>
          <p:spPr>
            <a:xfrm>
              <a:off x="7357" y="0"/>
              <a:ext cx="2880000" cy="360000"/>
            </a:xfrm>
            <a:prstGeom prst="chevron">
              <a:avLst/>
            </a:prstGeom>
            <a:solidFill>
              <a:srgbClr val="9BBB59">
                <a:lumMod val="40000"/>
                <a:lumOff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9" name="箭头: V 形 8">
              <a:extLst>
                <a:ext uri="{FF2B5EF4-FFF2-40B4-BE49-F238E27FC236}">
                  <a16:creationId xmlns:a16="http://schemas.microsoft.com/office/drawing/2014/main" id="{B075E642-362A-46E2-93F6-3A3D09EB24FD}"/>
                </a:ext>
              </a:extLst>
            </p:cNvPr>
            <p:cNvSpPr/>
            <p:nvPr/>
          </p:nvSpPr>
          <p:spPr>
            <a:xfrm>
              <a:off x="6748261" y="82"/>
              <a:ext cx="3960000" cy="360000"/>
            </a:xfrm>
            <a:prstGeom prst="chevron">
              <a:avLst/>
            </a:prstGeom>
            <a:solidFill>
              <a:srgbClr val="9BBB59">
                <a:lumMod val="40000"/>
                <a:lumOff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40" name="箭头: V 形 9">
              <a:extLst>
                <a:ext uri="{FF2B5EF4-FFF2-40B4-BE49-F238E27FC236}">
                  <a16:creationId xmlns:a16="http://schemas.microsoft.com/office/drawing/2014/main" id="{B94C5E98-2B53-4C02-9430-BC80A19D2EBA}"/>
                </a:ext>
              </a:extLst>
            </p:cNvPr>
            <p:cNvSpPr/>
            <p:nvPr/>
          </p:nvSpPr>
          <p:spPr>
            <a:xfrm>
              <a:off x="10752000" y="6601"/>
              <a:ext cx="1440000" cy="360000"/>
            </a:xfrm>
            <a:prstGeom prst="chevron">
              <a:avLst/>
            </a:prstGeom>
            <a:solidFill>
              <a:srgbClr val="9BBB59">
                <a:lumMod val="40000"/>
                <a:lumOff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C8E11E7D-1569-449B-8F1B-4E66A9EC0955}"/>
                </a:ext>
              </a:extLst>
            </p:cNvPr>
            <p:cNvSpPr/>
            <p:nvPr/>
          </p:nvSpPr>
          <p:spPr>
            <a:xfrm>
              <a:off x="10898909" y="6601"/>
              <a:ext cx="11721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Arial" panose="02080604020202020204" charset="0"/>
                  <a:ea typeface="方正书宋_GBK" charset="-122"/>
                </a:rPr>
                <a:t>Summary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D8BDE2AC-D417-4396-9493-29A490CCB95C}"/>
                </a:ext>
              </a:extLst>
            </p:cNvPr>
            <p:cNvSpPr/>
            <p:nvPr/>
          </p:nvSpPr>
          <p:spPr>
            <a:xfrm>
              <a:off x="738287" y="-13376"/>
              <a:ext cx="13901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dirty="0" smtClean="0">
                  <a:solidFill>
                    <a:prstClr val="white">
                      <a:lumMod val="65000"/>
                    </a:prstClr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Introduction</a:t>
              </a:r>
              <a:endParaRPr lang="zh-CN" altLang="en-US" i="1" dirty="0">
                <a:solidFill>
                  <a:prstClr val="white">
                    <a:lumMod val="65000"/>
                  </a:prstClr>
                </a:solidFill>
                <a:latin typeface="Arial"/>
              </a:endParaRPr>
            </a:p>
          </p:txBody>
        </p:sp>
        <p:sp>
          <p:nvSpPr>
            <p:cNvPr id="45" name="箭头: V 形 7">
              <a:extLst>
                <a:ext uri="{FF2B5EF4-FFF2-40B4-BE49-F238E27FC236}">
                  <a16:creationId xmlns:a16="http://schemas.microsoft.com/office/drawing/2014/main" id="{E5F966FA-0D88-418E-973F-D32D4627C0DC}"/>
                </a:ext>
              </a:extLst>
            </p:cNvPr>
            <p:cNvSpPr/>
            <p:nvPr/>
          </p:nvSpPr>
          <p:spPr>
            <a:xfrm>
              <a:off x="2920538" y="2932"/>
              <a:ext cx="3780000" cy="360000"/>
            </a:xfrm>
            <a:prstGeom prst="chevron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D8BDE2AC-D417-4396-9493-29A490CCB95C}"/>
                </a:ext>
              </a:extLst>
            </p:cNvPr>
            <p:cNvSpPr/>
            <p:nvPr/>
          </p:nvSpPr>
          <p:spPr>
            <a:xfrm>
              <a:off x="3774550" y="-10444"/>
              <a:ext cx="21820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dirty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3</a:t>
              </a:r>
              <a:r>
                <a:rPr lang="en-US" altLang="zh-CN" i="1" dirty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l</a:t>
              </a:r>
              <a:r>
                <a:rPr lang="en-US" altLang="zh-CN" dirty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+MET </a:t>
              </a:r>
              <a:r>
                <a:rPr lang="en-US" altLang="zh-CN" dirty="0" smtClean="0">
                  <a:solidFill>
                    <a:srgbClr val="FFFF00"/>
                  </a:solidFill>
                  <a:latin typeface="Arial" panose="02080604020202020204" charset="0"/>
                  <a:ea typeface="方正书宋_GBK" charset="-122"/>
                  <a:sym typeface="Wingdings" panose="05000000000000000000" pitchFamily="2" charset="2"/>
                </a:rPr>
                <a:t>@ HL-LHC</a:t>
              </a:r>
              <a:endParaRPr lang="zh-CN" altLang="en-US" dirty="0">
                <a:solidFill>
                  <a:srgbClr val="FFFF00"/>
                </a:solidFill>
                <a:latin typeface="Arial"/>
              </a:endParaRPr>
            </a:p>
          </p:txBody>
        </p:sp>
      </p:grpSp>
      <p:sp>
        <p:nvSpPr>
          <p:cNvPr id="47" name="矩形 46">
            <a:extLst>
              <a:ext uri="{FF2B5EF4-FFF2-40B4-BE49-F238E27FC236}">
                <a16:creationId xmlns:a16="http://schemas.microsoft.com/office/drawing/2014/main" id="{4B8755CC-88D2-498D-A1BC-CD31FD84F9D1}"/>
              </a:ext>
            </a:extLst>
          </p:cNvPr>
          <p:cNvSpPr/>
          <p:nvPr/>
        </p:nvSpPr>
        <p:spPr>
          <a:xfrm>
            <a:off x="6976670" y="-23715"/>
            <a:ext cx="3605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kern="0" dirty="0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2</a:t>
            </a:r>
            <a:r>
              <a:rPr lang="en-US" altLang="zh-CN" i="1" kern="0" dirty="0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l</a:t>
            </a:r>
            <a:r>
              <a:rPr lang="en-US" altLang="zh-CN" kern="0" dirty="0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+2</a:t>
            </a:r>
            <a:r>
              <a:rPr lang="en-US" altLang="zh-CN" i="1" kern="0" dirty="0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j</a:t>
            </a:r>
            <a:r>
              <a:rPr lang="en-US" altLang="zh-CN" kern="0" dirty="0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 @ </a:t>
            </a:r>
            <a:r>
              <a:rPr lang="en-US" altLang="zh-CN" kern="0" dirty="0" smtClean="0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HL-LHC &amp; </a:t>
            </a:r>
            <a:r>
              <a:rPr lang="en-US" altLang="zh-CN" kern="0" dirty="0" err="1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SppC</a:t>
            </a:r>
            <a:r>
              <a:rPr lang="en-US" altLang="zh-CN" kern="0" dirty="0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/FCC-</a:t>
            </a:r>
            <a:r>
              <a:rPr lang="en-US" altLang="zh-CN" kern="0" dirty="0" err="1">
                <a:solidFill>
                  <a:prstClr val="white">
                    <a:lumMod val="65000"/>
                  </a:prstClr>
                </a:solidFill>
                <a:latin typeface="Arial" panose="02080604020202020204" charset="0"/>
                <a:ea typeface="方正书宋_GBK" charset="-122"/>
                <a:sym typeface="Wingdings" panose="05000000000000000000" pitchFamily="2" charset="2"/>
              </a:rPr>
              <a:t>hh</a:t>
            </a:r>
            <a:endParaRPr lang="en-US" altLang="zh-CN" kern="0" dirty="0">
              <a:solidFill>
                <a:prstClr val="white">
                  <a:lumMod val="65000"/>
                </a:prstClr>
              </a:solidFill>
              <a:latin typeface="Arial" panose="02080604020202020204" charset="0"/>
              <a:ea typeface="方正书宋_GBK" charset="-122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934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丝状">
  <a:themeElements>
    <a:clrScheme name="丝状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丝状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丝状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4.xml><?xml version="1.0" encoding="utf-8"?>
<a:theme xmlns:a="http://schemas.openxmlformats.org/drawingml/2006/main" name="市镇">
  <a:themeElements>
    <a:clrScheme name="市镇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市镇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市镇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1826</Words>
  <Application>Microsoft Office PowerPoint</Application>
  <PresentationFormat>宽屏</PresentationFormat>
  <Paragraphs>412</Paragraphs>
  <Slides>29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4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54" baseType="lpstr">
      <vt:lpstr>DejaVu Sans</vt:lpstr>
      <vt:lpstr>News Gothic MT</vt:lpstr>
      <vt:lpstr>StarSymbol</vt:lpstr>
      <vt:lpstr>等线</vt:lpstr>
      <vt:lpstr>方正书宋_GBK</vt:lpstr>
      <vt:lpstr>方正舒体</vt:lpstr>
      <vt:lpstr>黑体</vt:lpstr>
      <vt:lpstr>华文新魏</vt:lpstr>
      <vt:lpstr>楷体</vt:lpstr>
      <vt:lpstr>宋体</vt:lpstr>
      <vt:lpstr>幼圆</vt:lpstr>
      <vt:lpstr>Arial</vt:lpstr>
      <vt:lpstr>Calibri</vt:lpstr>
      <vt:lpstr>Cambria Math</vt:lpstr>
      <vt:lpstr>Century Gothic</vt:lpstr>
      <vt:lpstr>Georgia</vt:lpstr>
      <vt:lpstr>Times New Roman</vt:lpstr>
      <vt:lpstr>Wingdings</vt:lpstr>
      <vt:lpstr>Wingdings 2</vt:lpstr>
      <vt:lpstr>Wingdings 3</vt:lpstr>
      <vt:lpstr>Office Theme</vt:lpstr>
      <vt:lpstr>1_Office Theme</vt:lpstr>
      <vt:lpstr>丝状</vt:lpstr>
      <vt:lpstr>市镇</vt:lpstr>
      <vt:lpstr>Equation</vt:lpstr>
      <vt:lpstr>Sterile Neutrinos Searches at Proton Colliders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kechen</dc:creator>
  <cp:lastModifiedBy>Tianxiao Xiang</cp:lastModifiedBy>
  <cp:revision>2652</cp:revision>
  <dcterms:created xsi:type="dcterms:W3CDTF">2017-09-09T20:05:09Z</dcterms:created>
  <dcterms:modified xsi:type="dcterms:W3CDTF">2019-01-22T02:22:47Z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2052-10.1.0.5672</vt:lpwstr>
  </property>
</Properties>
</file>